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70" r:id="rId4"/>
    <p:sldId id="271" r:id="rId5"/>
    <p:sldId id="272" r:id="rId6"/>
    <p:sldId id="287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300" r:id="rId17"/>
    <p:sldId id="301" r:id="rId18"/>
    <p:sldId id="288" r:id="rId19"/>
    <p:sldId id="299" r:id="rId20"/>
    <p:sldId id="298" r:id="rId21"/>
    <p:sldId id="302" r:id="rId22"/>
    <p:sldId id="303" r:id="rId23"/>
    <p:sldId id="304" r:id="rId24"/>
    <p:sldId id="309" r:id="rId25"/>
    <p:sldId id="310" r:id="rId26"/>
    <p:sldId id="311" r:id="rId27"/>
    <p:sldId id="312" r:id="rId28"/>
    <p:sldId id="313" r:id="rId29"/>
    <p:sldId id="314" r:id="rId30"/>
    <p:sldId id="315" r:id="rId31"/>
    <p:sldId id="316" r:id="rId32"/>
    <p:sldId id="317" r:id="rId33"/>
    <p:sldId id="318" r:id="rId34"/>
    <p:sldId id="319" r:id="rId35"/>
    <p:sldId id="320" r:id="rId36"/>
    <p:sldId id="321" r:id="rId37"/>
  </p:sldIdLst>
  <p:sldSz cx="9144000" cy="6858000" type="screen4x3"/>
  <p:notesSz cx="6946900" cy="92837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F6C6A65-6166-49D9-A872-473D05AA54FA}">
          <p14:sldIdLst>
            <p14:sldId id="256"/>
            <p14:sldId id="257"/>
            <p14:sldId id="270"/>
            <p14:sldId id="271"/>
            <p14:sldId id="272"/>
            <p14:sldId id="287"/>
            <p14:sldId id="289"/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  <p14:sldId id="300"/>
            <p14:sldId id="301"/>
            <p14:sldId id="288"/>
            <p14:sldId id="299"/>
            <p14:sldId id="298"/>
            <p14:sldId id="302"/>
            <p14:sldId id="303"/>
            <p14:sldId id="304"/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66"/>
    <a:srgbClr val="009900"/>
    <a:srgbClr val="CC66FF"/>
    <a:srgbClr val="33CCFF"/>
    <a:srgbClr val="CC9900"/>
    <a:srgbClr val="990000"/>
    <a:srgbClr val="FFCC66"/>
    <a:srgbClr val="0066FF"/>
    <a:srgbClr val="0099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04" autoAdjust="0"/>
  </p:normalViewPr>
  <p:slideViewPr>
    <p:cSldViewPr>
      <p:cViewPr>
        <p:scale>
          <a:sx n="100" d="100"/>
          <a:sy n="100" d="100"/>
        </p:scale>
        <p:origin x="-258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Расходы местного бюджета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'расходы 2'!$A$9:$A$10</c:f>
              <c:strCache>
                <c:ptCount val="2"/>
                <c:pt idx="0">
                  <c:v>Расходы на реализацию муниципальных программ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'расходы 2'!$B$9:$B$10</c:f>
              <c:numCache>
                <c:formatCode>#,##0.00</c:formatCode>
                <c:ptCount val="2"/>
                <c:pt idx="0">
                  <c:v>313304.10000000003</c:v>
                </c:pt>
                <c:pt idx="1">
                  <c:v>54095.199999999997</c:v>
                </c:pt>
              </c:numCache>
            </c:numRef>
          </c:val>
        </c:ser>
        <c:ser>
          <c:idx val="1"/>
          <c:order val="1"/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'расходы 2'!$A$9:$A$10</c:f>
              <c:strCache>
                <c:ptCount val="2"/>
                <c:pt idx="0">
                  <c:v>Расходы на реализацию муниципальных программ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'расходы 2'!$C$9:$C$10</c:f>
              <c:numCache>
                <c:formatCode>#,##0.00</c:formatCode>
                <c:ptCount val="2"/>
                <c:pt idx="0">
                  <c:v>85.27618316093691</c:v>
                </c:pt>
                <c:pt idx="1">
                  <c:v>14.723816839063112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defTabSz="925513">
              <a:defRPr kumimoji="0"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7000" y="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algn="r" defTabSz="925513">
              <a:defRPr kumimoji="0"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25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5513" y="4410075"/>
            <a:ext cx="5095875" cy="417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defTabSz="925513">
              <a:defRPr kumimoji="0"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7000" y="882015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algn="r" defTabSz="925513">
              <a:defRPr kumimoji="0" sz="1200">
                <a:latin typeface="Times New Roman" pitchFamily="18" charset="0"/>
              </a:defRPr>
            </a:lvl1pPr>
          </a:lstStyle>
          <a:p>
            <a:fld id="{EE02402B-37A0-4BD1-95C2-6BDB902C032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17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1828800" y="2173288"/>
            <a:ext cx="4954588" cy="12192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429000"/>
            <a:ext cx="4953000" cy="1868488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623E877-93BB-4664-B463-9AB07FABC8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060F7-E6FC-47C8-B2AD-A38679CDF6A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713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714500" cy="5562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381000"/>
            <a:ext cx="4992687" cy="5562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E117CB-03F1-4CEF-AC0A-BA334B5A5CB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939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86250D-5EEC-41AD-B109-A426CC5D57F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867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F6618-297B-458F-B45B-27C5E41211E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999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71600" y="1676400"/>
            <a:ext cx="33528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6800" y="1676400"/>
            <a:ext cx="33528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25D674-0736-41BC-B791-A7A5EC8D827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655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E28D3F-0832-4BCE-BAE4-354837E77C5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711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A4D9D5-2BD1-4E25-AD0D-0B593AF30CE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224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6E088-4096-40E7-9FD2-7D9D00F8634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108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C7E24-BC98-4C3D-B90E-AC55CC40570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270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216A81-23AF-4C0F-9E6D-D11C33FEF3C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026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81000"/>
            <a:ext cx="68595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676400"/>
            <a:ext cx="6858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326188"/>
            <a:ext cx="190500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>
            <a:lvl1pPr eaLnBrk="1" hangingPunct="1">
              <a:defRPr kumimoji="0" sz="1200"/>
            </a:lvl1pPr>
          </a:lstStyle>
          <a:p>
            <a:endParaRPr lang="ru-RU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0" y="6324600"/>
            <a:ext cx="289560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200"/>
            </a:lvl1pPr>
          </a:lstStyle>
          <a:p>
            <a:endParaRPr lang="ru-RU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410200" y="6324600"/>
            <a:ext cx="190500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b="1"/>
            </a:lvl1pPr>
          </a:lstStyle>
          <a:p>
            <a:fld id="{32537620-4EBE-4C13-A988-F6E139EBCF1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560" y="2477553"/>
            <a:ext cx="8208912" cy="229932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Бюджет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Ейского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городского поселения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Ейского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района на 201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6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год</a:t>
            </a:r>
            <a:endParaRPr lang="ru-RU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148" name="Picture 4" descr="D:\Мои документы\Мои рисунки\герб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16632"/>
            <a:ext cx="1423988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Бюджет для граждан 2015-2017\2016\данные для диаграмм 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764704"/>
            <a:ext cx="9064625" cy="566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95123" y="836712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</a:rPr>
              <a:t>(</a:t>
            </a:r>
            <a:r>
              <a:rPr lang="ru-RU" sz="1400" b="1" dirty="0" err="1" smtClean="0">
                <a:solidFill>
                  <a:schemeClr val="accent5">
                    <a:lumMod val="10000"/>
                  </a:schemeClr>
                </a:solidFill>
              </a:rPr>
              <a:t>тыс.руб</a:t>
            </a:r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</a:rPr>
              <a:t>)</a:t>
            </a:r>
            <a:endParaRPr lang="ru-RU" sz="1400" b="1" dirty="0">
              <a:solidFill>
                <a:schemeClr val="accent5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49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документы\Бюджет для граждан 2015-2017\2016\данные для диаграмм 6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46" y="836712"/>
            <a:ext cx="8921750" cy="567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84168" y="908720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</a:rPr>
              <a:t>(</a:t>
            </a:r>
            <a:r>
              <a:rPr lang="ru-RU" sz="1400" b="1" dirty="0" err="1" smtClean="0">
                <a:solidFill>
                  <a:schemeClr val="accent5">
                    <a:lumMod val="10000"/>
                  </a:schemeClr>
                </a:solidFill>
              </a:rPr>
              <a:t>тыс.руб</a:t>
            </a:r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</a:rPr>
              <a:t>)</a:t>
            </a:r>
            <a:endParaRPr lang="ru-RU" sz="1400" b="1" dirty="0">
              <a:solidFill>
                <a:schemeClr val="accent5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64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документы\Бюджет для граждан 2015-2017\2016\данные для диаграмм 6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858838"/>
            <a:ext cx="9040813" cy="570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92080" y="1216497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</a:rPr>
              <a:t>(</a:t>
            </a:r>
            <a:r>
              <a:rPr lang="ru-RU" sz="1400" b="1" dirty="0" err="1" smtClean="0">
                <a:solidFill>
                  <a:schemeClr val="accent5">
                    <a:lumMod val="10000"/>
                  </a:schemeClr>
                </a:solidFill>
              </a:rPr>
              <a:t>тыс.руб</a:t>
            </a:r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</a:rPr>
              <a:t>)</a:t>
            </a:r>
            <a:endParaRPr lang="ru-RU" sz="1400" b="1" dirty="0">
              <a:solidFill>
                <a:schemeClr val="accent5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16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ои документы\Бюджет для граждан 2015-2017\2016\данные для диаграмм 6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7" y="908720"/>
            <a:ext cx="8983663" cy="561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13041" y="980728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</a:rPr>
              <a:t>(</a:t>
            </a:r>
            <a:r>
              <a:rPr lang="ru-RU" sz="1400" b="1" dirty="0" err="1" smtClean="0">
                <a:solidFill>
                  <a:schemeClr val="accent5">
                    <a:lumMod val="10000"/>
                  </a:schemeClr>
                </a:solidFill>
              </a:rPr>
              <a:t>тыс.руб</a:t>
            </a:r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</a:rPr>
              <a:t>)</a:t>
            </a:r>
            <a:endParaRPr lang="ru-RU" sz="1400" b="1" dirty="0">
              <a:solidFill>
                <a:schemeClr val="accent5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64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документы\Бюджет для граждан 2015-2017\2016\данные для диаграмм 6(5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8782050" cy="563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372200" y="836712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</a:rPr>
              <a:t>(</a:t>
            </a:r>
            <a:r>
              <a:rPr lang="ru-RU" sz="1400" b="1" dirty="0" err="1" smtClean="0">
                <a:solidFill>
                  <a:schemeClr val="accent5">
                    <a:lumMod val="10000"/>
                  </a:schemeClr>
                </a:solidFill>
              </a:rPr>
              <a:t>тыс.руб</a:t>
            </a:r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</a:rPr>
              <a:t>)</a:t>
            </a:r>
            <a:endParaRPr lang="ru-RU" sz="1400" b="1" dirty="0">
              <a:solidFill>
                <a:schemeClr val="accent5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16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и документы\Бюджет для граждан 2015-2017\2016\данные для диаграмм 6(6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84238"/>
            <a:ext cx="8667751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88224" y="960983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</a:rPr>
              <a:t>(</a:t>
            </a:r>
            <a:r>
              <a:rPr lang="ru-RU" sz="1400" b="1" dirty="0" err="1" smtClean="0">
                <a:solidFill>
                  <a:schemeClr val="accent5">
                    <a:lumMod val="10000"/>
                  </a:schemeClr>
                </a:solidFill>
              </a:rPr>
              <a:t>тыс.руб</a:t>
            </a:r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</a:rPr>
              <a:t>)</a:t>
            </a:r>
            <a:endParaRPr lang="ru-RU" sz="1400" b="1" dirty="0">
              <a:solidFill>
                <a:schemeClr val="accent5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64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документы\Бюджет для граждан 2015-2017\2016\данные для диаграмм 6(7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8594725" cy="566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84168" y="1062608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</a:rPr>
              <a:t>(</a:t>
            </a:r>
            <a:r>
              <a:rPr lang="ru-RU" sz="1400" b="1" dirty="0" err="1" smtClean="0">
                <a:solidFill>
                  <a:schemeClr val="accent5">
                    <a:lumMod val="10000"/>
                  </a:schemeClr>
                </a:solidFill>
              </a:rPr>
              <a:t>тыс.руб</a:t>
            </a:r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</a:rPr>
              <a:t>)</a:t>
            </a:r>
            <a:endParaRPr lang="ru-RU" sz="1400" b="1" dirty="0">
              <a:solidFill>
                <a:schemeClr val="accent5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93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Бюджет для граждан 2015-2017\2016\данные для диаграмм 11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8691563" cy="561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887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Бюджет для граждан 2015-2017\2016\данные для диаграмм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02" y="836712"/>
            <a:ext cx="8563678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868144" y="836712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</a:rPr>
              <a:t>(</a:t>
            </a:r>
            <a:r>
              <a:rPr lang="ru-RU" sz="1400" b="1" dirty="0" err="1" smtClean="0">
                <a:solidFill>
                  <a:schemeClr val="accent5">
                    <a:lumMod val="10000"/>
                  </a:schemeClr>
                </a:solidFill>
              </a:rPr>
              <a:t>тыс.руб</a:t>
            </a:r>
            <a:r>
              <a:rPr lang="ru-RU" sz="1400" b="1" dirty="0" smtClean="0">
                <a:solidFill>
                  <a:schemeClr val="accent5">
                    <a:lumMod val="10000"/>
                  </a:schemeClr>
                </a:solidFill>
              </a:rPr>
              <a:t>)</a:t>
            </a:r>
            <a:endParaRPr lang="ru-RU" sz="1400" b="1" dirty="0">
              <a:solidFill>
                <a:schemeClr val="accent5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49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396704"/>
            <a:ext cx="5040560" cy="95364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16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   </a:t>
            </a:r>
            <a:r>
              <a:rPr lang="ru-RU" sz="16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МУНИЦИПАЛЬНЫЙ </a:t>
            </a:r>
            <a:r>
              <a:rPr lang="ru-RU" sz="16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ДОРОЖНЫЙ ФОНД	</a:t>
            </a:r>
            <a:endParaRPr lang="ru-RU" sz="16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9202" y="1556792"/>
            <a:ext cx="7984872" cy="5507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Начиная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 2014 года финансовое обеспечение дорожного хозяйства города осуществляется в рамках дорожного фонда города Ейска		</a:t>
            </a: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Основные 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источники формирования доходов дорожного </a:t>
            </a: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фонда</a:t>
            </a:r>
            <a:endParaRPr lang="en-US" sz="1800" b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285750" lvl="0" indent="-28575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Акцизы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автомобильный и прямогонный бензин, дизельное топливо, моторные масла для дизельных и (или) карбюраторных (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инжекторных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двигателей						</a:t>
            </a:r>
            <a:endParaRPr lang="en-US" sz="18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285750" lvl="0" indent="-28575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Налог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доходы физических лиц (в % согласно  сметы доходов и расходов муниципального дорожного фонда)			</a:t>
            </a:r>
            <a:endParaRPr lang="en-US" sz="18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285750" lvl="0" indent="-28575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Межбюджетные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трансферты из бюджетов бюджетной системы Российской Федерации на обеспечение дорожной деятельности в отношении автомобильных дорог общего пользования				</a:t>
            </a: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Основные 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направления расходов дорожного </a:t>
            </a: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фонда</a:t>
            </a:r>
            <a:endParaRPr lang="en-US" sz="1800" b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285750" lvl="0" indent="-285750"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Капитальный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ремонт, ремонт и содержание автомобильных дорог общего пользования местного значения, включая инженерные изыскания, разработку проектной документации, проведение необходимых экспертиз									</a:t>
            </a:r>
          </a:p>
        </p:txBody>
      </p:sp>
    </p:spTree>
    <p:extLst>
      <p:ext uri="{BB962C8B-B14F-4D97-AF65-F5344CB8AC3E}">
        <p14:creationId xmlns:p14="http://schemas.microsoft.com/office/powerpoint/2010/main" val="42218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836712"/>
            <a:ext cx="8136904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</a:rPr>
              <a:t>УВАЖАЕМЫЕ ЖИТЕЛИ ГОРОДА ЕЙСКА!</a:t>
            </a:r>
            <a:endParaRPr lang="ru-RU" dirty="0">
              <a:solidFill>
                <a:srgbClr val="000000"/>
              </a:solidFill>
            </a:endParaRPr>
          </a:p>
          <a:p>
            <a:r>
              <a:rPr lang="ru-RU" sz="1400" b="1" dirty="0">
                <a:solidFill>
                  <a:srgbClr val="000000"/>
                </a:solidFill>
              </a:rPr>
              <a:t> </a:t>
            </a:r>
            <a:endParaRPr lang="ru-RU" sz="1400" dirty="0">
              <a:solidFill>
                <a:srgbClr val="000000"/>
              </a:solidFill>
            </a:endParaRPr>
          </a:p>
          <a:p>
            <a:pPr algn="just"/>
            <a:r>
              <a:rPr lang="ru-RU" sz="1400" b="1" dirty="0">
                <a:solidFill>
                  <a:srgbClr val="000000"/>
                </a:solidFill>
              </a:rPr>
              <a:t>     </a:t>
            </a:r>
            <a:r>
              <a:rPr lang="ru-RU" sz="1400" b="1" dirty="0" smtClean="0">
                <a:solidFill>
                  <a:srgbClr val="000000"/>
                </a:solidFill>
              </a:rPr>
              <a:t>    </a:t>
            </a:r>
            <a:r>
              <a:rPr lang="ru-RU" sz="2200" dirty="0">
                <a:solidFill>
                  <a:srgbClr val="000000"/>
                </a:solidFill>
              </a:rPr>
              <a:t> Бюджет </a:t>
            </a:r>
            <a:r>
              <a:rPr lang="ru-RU" sz="2200" dirty="0" err="1">
                <a:solidFill>
                  <a:srgbClr val="000000"/>
                </a:solidFill>
              </a:rPr>
              <a:t>Ейского</a:t>
            </a:r>
            <a:r>
              <a:rPr lang="ru-RU" sz="2200" dirty="0">
                <a:solidFill>
                  <a:srgbClr val="000000"/>
                </a:solidFill>
              </a:rPr>
              <a:t> городского поселения </a:t>
            </a:r>
            <a:r>
              <a:rPr lang="ru-RU" sz="2200" dirty="0" err="1">
                <a:solidFill>
                  <a:srgbClr val="000000"/>
                </a:solidFill>
              </a:rPr>
              <a:t>Ейского</a:t>
            </a:r>
            <a:r>
              <a:rPr lang="ru-RU" sz="2200" dirty="0">
                <a:solidFill>
                  <a:srgbClr val="000000"/>
                </a:solidFill>
              </a:rPr>
              <a:t> района (далее – местный бюджет) на 2016 год принят решением Совета </a:t>
            </a:r>
            <a:r>
              <a:rPr lang="ru-RU" sz="2200" dirty="0" err="1">
                <a:solidFill>
                  <a:srgbClr val="000000"/>
                </a:solidFill>
              </a:rPr>
              <a:t>Ейского</a:t>
            </a:r>
            <a:r>
              <a:rPr lang="ru-RU" sz="2200" dirty="0">
                <a:solidFill>
                  <a:srgbClr val="000000"/>
                </a:solidFill>
              </a:rPr>
              <a:t> городского поселения </a:t>
            </a:r>
            <a:r>
              <a:rPr lang="ru-RU" sz="2200" dirty="0" err="1" smtClean="0">
                <a:solidFill>
                  <a:srgbClr val="000000"/>
                </a:solidFill>
              </a:rPr>
              <a:t>Ейского</a:t>
            </a:r>
            <a:r>
              <a:rPr lang="ru-RU" sz="2200" dirty="0" smtClean="0">
                <a:solidFill>
                  <a:srgbClr val="000000"/>
                </a:solidFill>
              </a:rPr>
              <a:t> </a:t>
            </a:r>
            <a:r>
              <a:rPr lang="ru-RU" sz="2200" dirty="0">
                <a:solidFill>
                  <a:srgbClr val="000000"/>
                </a:solidFill>
              </a:rPr>
              <a:t>района </a:t>
            </a:r>
            <a:r>
              <a:rPr lang="ru-RU" sz="2200" dirty="0" smtClean="0">
                <a:solidFill>
                  <a:srgbClr val="000000"/>
                </a:solidFill>
              </a:rPr>
              <a:t>                 23 </a:t>
            </a:r>
            <a:r>
              <a:rPr lang="ru-RU" sz="2200" dirty="0">
                <a:solidFill>
                  <a:srgbClr val="000000"/>
                </a:solidFill>
              </a:rPr>
              <a:t>декабря 2015 года.</a:t>
            </a:r>
          </a:p>
          <a:p>
            <a:pPr algn="just"/>
            <a:r>
              <a:rPr lang="ru-RU" sz="2200" dirty="0">
                <a:solidFill>
                  <a:srgbClr val="000000"/>
                </a:solidFill>
              </a:rPr>
              <a:t>     Представляем местный бюджет, в котором кратко и доступно отражены основные параметры бюджета города Ейска на 2016 год, предоставлена информация о том, какие обязательства берет на себя местный бюджет, на какие цели и в каком объеме планируется направить бюджетные средства.</a:t>
            </a:r>
          </a:p>
          <a:p>
            <a:pPr algn="just"/>
            <a:r>
              <a:rPr lang="ru-RU" sz="2200" dirty="0">
                <a:solidFill>
                  <a:srgbClr val="000000"/>
                </a:solidFill>
              </a:rPr>
              <a:t>     Бюджет города Ейска на 2016 год сформирован как «программный бюджет». 85,3 процентов расходов местного бюджета 2016 года распределено в рамках 11 муниципальных программ.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документы\Бюджет для граждан 2015-2017\2016\данные для диаграмм 22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92696"/>
            <a:ext cx="9036496" cy="5806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516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Бюджет для граждан 2015-2017\2016\данные для диаграмм 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7"/>
            <a:ext cx="8712968" cy="5411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93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Бюджет для граждан 2015-2017\2016\данные для диаграмм 5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8775700" cy="550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887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документы\Бюджет для граждан 2015-2017\2016\данные для диаграмм 66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75705"/>
            <a:ext cx="8777288" cy="547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1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88640"/>
            <a:ext cx="6984776" cy="115212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16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РАСПРЕДЕЛЕНИЕ </a:t>
            </a:r>
            <a:r>
              <a:rPr lang="ru-RU" sz="16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БЮДЖЕТНЫХ АССИГНОВАНИЙ ПО МУНИЦИПАЛЬНЫМ ПРОГРАММАМ  И НЕПРОГРАММНЫМ </a:t>
            </a:r>
            <a:r>
              <a:rPr lang="en-US" sz="16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    </a:t>
            </a:r>
            <a:r>
              <a:rPr lang="ru-RU" sz="16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НАПРАВЛЕНИЯМ </a:t>
            </a:r>
            <a:r>
              <a:rPr lang="ru-RU" sz="16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ДЕЯТЕЛЬНОСТИ	</a:t>
            </a:r>
            <a:r>
              <a:rPr lang="ru-RU" sz="16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	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	</a:t>
            </a:r>
            <a:endParaRPr lang="ru-RU" sz="16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1420368"/>
              </p:ext>
            </p:extLst>
          </p:nvPr>
        </p:nvGraphicFramePr>
        <p:xfrm>
          <a:off x="881563" y="1700808"/>
          <a:ext cx="7434853" cy="1440158"/>
        </p:xfrm>
        <a:graphic>
          <a:graphicData uri="http://schemas.openxmlformats.org/drawingml/2006/table">
            <a:tbl>
              <a:tblPr/>
              <a:tblGrid>
                <a:gridCol w="4932886"/>
                <a:gridCol w="1080971"/>
                <a:gridCol w="1420996"/>
              </a:tblGrid>
              <a:tr h="4645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Наименование показателя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2016 год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Удельный вес в общем объеме, 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32519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Расходы местного бюджета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367 399,30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100,00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19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Расходы на реализацию муниципальных программ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313 304,10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85,28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19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Непрограммные расходы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54 095,20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14,72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3565591"/>
              </p:ext>
            </p:extLst>
          </p:nvPr>
        </p:nvGraphicFramePr>
        <p:xfrm>
          <a:off x="1223628" y="3140968"/>
          <a:ext cx="6768752" cy="3717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6729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88640"/>
            <a:ext cx="6984776" cy="864096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16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РАСПРЕДЕЛЕНИЕ БЮДЖЕТНЫХ АССИГНОВАНИЙ ПО МУНИЦИПАЛЬНЫМ ПРОГРАММАМ	</a:t>
            </a:r>
            <a:r>
              <a:rPr lang="ru-RU" sz="16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	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	</a:t>
            </a:r>
            <a:endParaRPr lang="ru-RU" sz="16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583888"/>
              </p:ext>
            </p:extLst>
          </p:nvPr>
        </p:nvGraphicFramePr>
        <p:xfrm>
          <a:off x="1187624" y="1231107"/>
          <a:ext cx="6912768" cy="5605572"/>
        </p:xfrm>
        <a:graphic>
          <a:graphicData uri="http://schemas.openxmlformats.org/drawingml/2006/table">
            <a:tbl>
              <a:tblPr/>
              <a:tblGrid>
                <a:gridCol w="5366779"/>
                <a:gridCol w="1545989"/>
              </a:tblGrid>
              <a:tr h="15013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Наименование показателя</a:t>
                      </a:r>
                    </a:p>
                  </a:txBody>
                  <a:tcPr marL="6113" marR="6113" marT="61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2016 год</a:t>
                      </a:r>
                    </a:p>
                  </a:txBody>
                  <a:tcPr marL="6113" marR="6113" marT="61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27789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Расходы на реализацию муниципальных программ, всего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313 304,10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94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в том числе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8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Муниципальная программа </a:t>
                      </a:r>
                      <a:r>
                        <a:rPr lang="ru-RU" sz="1000" b="0" i="0" u="none" strike="noStrike" dirty="0" err="1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Ейского</a:t>
                      </a:r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 городского поселения </a:t>
                      </a:r>
                      <a:r>
                        <a:rPr lang="ru-RU" sz="1000" b="0" i="0" u="none" strike="noStrike" dirty="0" err="1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Ейского</a:t>
                      </a:r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 района "Социальная поддержка отдельных категорий граждан" 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3 130,50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3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Муниципальная программа </a:t>
                      </a:r>
                      <a:r>
                        <a:rPr lang="ru-RU" sz="1000" b="0" i="0" u="none" strike="noStrike" dirty="0" err="1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Ейского</a:t>
                      </a:r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 городского поселения </a:t>
                      </a:r>
                      <a:r>
                        <a:rPr lang="ru-RU" sz="1000" b="0" i="0" u="none" strike="noStrike" dirty="0" err="1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Ейского</a:t>
                      </a:r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 района "Комплексное развитие архитектуры, землеустройства, транспорта и дорожного хозяйства"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23 417,30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8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Муниципальная программа </a:t>
                      </a:r>
                      <a:r>
                        <a:rPr lang="ru-RU" sz="1000" b="0" i="0" u="none" strike="noStrike" dirty="0" err="1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Ейского</a:t>
                      </a:r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 городского поселения </a:t>
                      </a:r>
                      <a:r>
                        <a:rPr lang="ru-RU" sz="1000" b="0" i="0" u="none" strike="noStrike" dirty="0" err="1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Ейского</a:t>
                      </a:r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 района "Обеспечение безопасности населения" 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15 150,30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8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Муниципальная программа </a:t>
                      </a:r>
                      <a:r>
                        <a:rPr lang="ru-RU" sz="1000" b="0" i="0" u="none" strike="noStrike" dirty="0" err="1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Ейского</a:t>
                      </a:r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 городского поселения </a:t>
                      </a:r>
                      <a:r>
                        <a:rPr lang="ru-RU" sz="1000" b="0" i="0" u="none" strike="noStrike" dirty="0" err="1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Ейского</a:t>
                      </a:r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 района "Развитие жилищно-коммунального хозяйства" 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153 154,00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Муниципальная программа </a:t>
                      </a:r>
                      <a:r>
                        <a:rPr lang="ru-RU" sz="1000" b="0" i="0" u="none" strike="noStrike" dirty="0" err="1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Ейского</a:t>
                      </a:r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 городского поселения </a:t>
                      </a:r>
                      <a:r>
                        <a:rPr lang="ru-RU" sz="1000" b="0" i="0" u="none" strike="noStrike" dirty="0" err="1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Ейского</a:t>
                      </a:r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 района "Социально-экономическое и территориальное развитие </a:t>
                      </a:r>
                      <a:r>
                        <a:rPr lang="ru-RU" sz="1000" b="0" i="0" u="none" strike="noStrike" dirty="0" err="1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Ейского</a:t>
                      </a:r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 городского поселения </a:t>
                      </a:r>
                      <a:r>
                        <a:rPr lang="ru-RU" sz="1000" b="0" i="0" u="none" strike="noStrike" dirty="0" err="1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Ейского</a:t>
                      </a:r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 района" 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6 550,00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Муниципальная программа </a:t>
                      </a:r>
                      <a:r>
                        <a:rPr lang="ru-RU" sz="1000" b="0" i="0" u="none" strike="noStrike" dirty="0" err="1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Ейского</a:t>
                      </a:r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 городского поселения </a:t>
                      </a:r>
                      <a:r>
                        <a:rPr lang="ru-RU" sz="1000" b="0" i="0" u="none" strike="noStrike" dirty="0" err="1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Ейского</a:t>
                      </a:r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 района "Повышение эффективности управления муниципальной собственностью" 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12 330,60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8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Муниципальная программа Ейского городского поселения Ейского района "Развитие гражданского общества" 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2 025,00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89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Муниципальная программа Ейского городского поселения Ейского района "Доступная среда" 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1 910,40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8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Муниципальная программа Ейского городского поселения Ейского районаа "Развитие культуры и молодежной политики" 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67 561,30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8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Муниципальная программа Ейского городского поселения Ейского района "Развитие санаторно-курортного и туристического комплекса" 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200,00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7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Муниципальная программа Ейского городского поселения Ейского района "Обеспечение безопасности дорожного движения"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/>
                        </a:rPr>
                        <a:t>27 874,70</a:t>
                      </a:r>
                    </a:p>
                  </a:txBody>
                  <a:tcPr marL="6113" marR="6113" marT="61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39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53084" y="3449315"/>
            <a:ext cx="2013192" cy="1145533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Обеспечение жильем молодых семей - 1 200,0 тыс. руб.</a:t>
            </a:r>
            <a:endParaRPr lang="ru-RU" sz="14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2259449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dirty="0"/>
              <a:t>Программа направлена на создание условий для улучшения качества жизни участников и инвалидов Великой отечественной войны, одиноких тружеников тыла; поддержку молодых семей в решении жилищной проблемы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57140" y="4293096"/>
            <a:ext cx="3312368" cy="1296144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Выплата пенсий за выслугу лет лицам, замещавшим муниципальные должности и должности муниципальной службы- 1 430,5 тыс. руб.</a:t>
            </a:r>
            <a:endParaRPr lang="ru-RU" sz="14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94644" y="3429000"/>
            <a:ext cx="2232248" cy="1162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Оказание социальной поддержки ветеранам ВОВ- 700,0 тыс. руб.</a:t>
            </a:r>
            <a:endParaRPr lang="ru-RU" sz="14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67744" y="404664"/>
            <a:ext cx="4896544" cy="1162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СОЦИАЛЬНАЯ ПОДДЕРЖКА ОТДЕЛЬНЫХ КАТЕГОРИЙ ГРАЖДАН</a:t>
            </a:r>
            <a:endParaRPr lang="ru-RU" sz="18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3084" y="1581115"/>
            <a:ext cx="82153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Мероприятия программы на 2016 год - 3 130,5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120312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06840" y="3180162"/>
            <a:ext cx="2013192" cy="1779885"/>
          </a:xfrm>
          <a:prstGeom prst="rect">
            <a:avLst/>
          </a:prstGeom>
          <a:ln/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Обеспечение деятельности Управления архитектуры и градостроительства администрации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4 </a:t>
            </a:r>
            <a:r>
              <a:rPr lang="ru-RU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865,1</a:t>
            </a:r>
            <a:r>
              <a:rPr lang="en-US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 </a:t>
            </a:r>
            <a:r>
              <a:rPr lang="ru-RU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тыс</a:t>
            </a: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. руб.</a:t>
            </a:r>
            <a:endParaRPr lang="ru-RU" sz="12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3032" y="1795167"/>
            <a:ext cx="80579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Программа направлена на создание благоприятных и безопасных условий проживания граждан города путём улучшения качества автомобильных дорог и повышения комфортности движения автотранспортных средств, повышения уровня транспортного обслуживания населения, эффективного управления земельными ресурсами и рационального использования земельных участков, организации разработки документов территориального планирования, подготовки градостроительной и землеустроительной документации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5188060"/>
            <a:ext cx="2664296" cy="1296144"/>
          </a:xfrm>
          <a:prstGeom prst="rect">
            <a:avLst/>
          </a:prstGeom>
          <a:ln/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Капитальный ремонт, ремонт и содержание автомобильных дорог общего пользования </a:t>
            </a:r>
            <a:r>
              <a:rPr lang="ru-RU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/>
            </a:r>
            <a:br>
              <a:rPr lang="ru-RU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(</a:t>
            </a: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Дорожный фонд) </a:t>
            </a:r>
            <a:r>
              <a:rPr lang="ru-RU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–</a:t>
            </a:r>
            <a:br>
              <a:rPr lang="ru-RU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14 </a:t>
            </a:r>
            <a:r>
              <a:rPr lang="ru-RU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932,2</a:t>
            </a:r>
            <a:r>
              <a:rPr lang="en-US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 </a:t>
            </a:r>
            <a:r>
              <a:rPr lang="ru-RU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 </a:t>
            </a: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тыс. руб</a:t>
            </a:r>
            <a:r>
              <a:rPr lang="ru-RU" sz="14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.</a:t>
            </a:r>
            <a:endParaRPr lang="ru-RU" sz="14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3356992"/>
            <a:ext cx="2232248" cy="1162408"/>
          </a:xfrm>
          <a:prstGeom prst="rect">
            <a:avLst/>
          </a:prstGeom>
          <a:ln/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Мероприятия в области архитектуры и градостроительства-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1</a:t>
            </a:r>
            <a:r>
              <a:rPr lang="en-US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000 </a:t>
            </a:r>
            <a:r>
              <a:rPr lang="ru-RU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тыс</a:t>
            </a: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. руб.</a:t>
            </a:r>
            <a:endParaRPr lang="ru-RU" sz="12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95736" y="188640"/>
            <a:ext cx="4680520" cy="1162408"/>
          </a:xfrm>
          <a:prstGeom prst="rect">
            <a:avLst/>
          </a:prstGeom>
          <a:ln/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КОМПЛЕКСНОЕ РАЗВИТИЕ АРХИТЕКТУРЫ, ЗЕМЛЕУСТРОЙСТВА, ТРАНСПОРТА И ДОРОЖНОГО ХОЗЯЙСТВА</a:t>
            </a:r>
            <a:endParaRPr lang="ru-RU" sz="14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64088" y="5301208"/>
            <a:ext cx="2088232" cy="1069848"/>
          </a:xfrm>
          <a:prstGeom prst="rect">
            <a:avLst/>
          </a:prstGeom>
          <a:ln/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Мероприятия по землеустройству и землепользованию - 1 </a:t>
            </a:r>
            <a:r>
              <a:rPr lang="ru-RU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620,0</a:t>
            </a:r>
            <a:r>
              <a:rPr lang="en-US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 </a:t>
            </a:r>
            <a:r>
              <a:rPr lang="ru-RU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 </a:t>
            </a: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тыс. руб.</a:t>
            </a:r>
            <a:endParaRPr lang="ru-RU" sz="12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325959"/>
            <a:ext cx="89289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Мероприятия программы на 2016 год -  23 417,3  тыс. руб.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196873" y="3356992"/>
            <a:ext cx="1872208" cy="1544982"/>
          </a:xfrm>
          <a:prstGeom prst="rect">
            <a:avLst/>
          </a:prstGeom>
          <a:ln/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Развитие пассажирского транспорта - 1 000,0 тыс. руб.</a:t>
            </a:r>
            <a:endParaRPr lang="ru-RU" sz="12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1329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79512" y="2480776"/>
            <a:ext cx="2304256" cy="227366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выполнение муниципального задания МБУ "Служба спасения города Ейска" на оказание услуг по организации </a:t>
            </a:r>
            <a:r>
              <a:rPr lang="ru-RU" sz="1000" b="1" dirty="0" err="1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аварийно</a:t>
            </a:r>
            <a:r>
              <a:rPr lang="ru-RU" sz="10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 - спасательных мер и мероприятий, проведение мероприятий профилактического характера и организации спасательных постов в местах массового отдыха людей на водных объектах - 13 </a:t>
            </a:r>
            <a:r>
              <a:rPr lang="ru-RU" sz="1000" b="1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495,3</a:t>
            </a:r>
            <a:r>
              <a:rPr lang="en-US" sz="1000" b="1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  <a:r>
              <a:rPr lang="ru-RU" sz="1000" b="1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</a:t>
            </a:r>
            <a:r>
              <a:rPr lang="ru-RU" sz="10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. руб.</a:t>
            </a:r>
            <a:endParaRPr lang="ru-RU" sz="10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3784" y="1639989"/>
            <a:ext cx="8057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50000"/>
                  </a:schemeClr>
                </a:solidFill>
              </a:rPr>
              <a:t>Основными целями данной программы является повышение уровня защиты населения и территории города от чрезвычайных ситуация природного и техногенного характера за счет снижения рисков и смягчения последствий аварий, катастроф и стихийных бедствий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5897686"/>
            <a:ext cx="338437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безопасности на воде - </a:t>
            </a:r>
            <a:r>
              <a:rPr lang="ru-RU" sz="1200" b="1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200,0 </a:t>
            </a: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 руб.</a:t>
            </a:r>
            <a:endParaRPr lang="ru-RU" sz="14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55560" y="2480776"/>
            <a:ext cx="2232248" cy="12964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предупреждение и ликвидация последствий чрезвычайных ситуаций природного и техногенного характера - </a:t>
            </a:r>
            <a:r>
              <a:rPr lang="en-US" sz="1200" b="1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580</a:t>
            </a:r>
            <a:r>
              <a:rPr lang="ru-RU" sz="1200" b="1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,0 </a:t>
            </a: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 руб.</a:t>
            </a:r>
            <a:endParaRPr lang="ru-RU" sz="12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25312" y="188640"/>
            <a:ext cx="3816424" cy="91539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БЕЗОПАСНОСТИ НАСЕЛЕНИЯ</a:t>
            </a:r>
            <a:endParaRPr lang="ru-RU" sz="16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2698274"/>
            <a:ext cx="2232248" cy="18386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прочие мероприятия, связанные с национальной безопасностью и правоохранительной деятельностью (обеспечение мер пожарной безопасности на территории города, минимизация последствий террористических актов) - </a:t>
            </a:r>
            <a:r>
              <a:rPr lang="en-US" sz="1000" b="1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330</a:t>
            </a:r>
            <a:r>
              <a:rPr lang="ru-RU" sz="1000" b="1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,0 </a:t>
            </a:r>
            <a:r>
              <a:rPr lang="ru-RU" sz="1000" b="1" dirty="0" err="1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тыс.руб</a:t>
            </a:r>
            <a:r>
              <a:rPr lang="ru-RU" sz="10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.</a:t>
            </a:r>
            <a:endParaRPr lang="ru-RU" sz="10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59440" y="4157530"/>
            <a:ext cx="2952328" cy="136815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подготовка населения и организаций к действиям в чрезвычайной ситуации в мирное время (создание материальных запасов, средств индивидуальной защиты)- </a:t>
            </a:r>
            <a:r>
              <a:rPr lang="ru-RU" sz="1200" b="1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245,0 </a:t>
            </a: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 руб.</a:t>
            </a:r>
            <a:endParaRPr lang="ru-RU" sz="14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4994006"/>
            <a:ext cx="2304256" cy="106335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укрепление материально-технической базы МБУ "Служба спасения города Ейска" </a:t>
            </a:r>
            <a:r>
              <a:rPr lang="ru-RU" sz="1200" b="1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– </a:t>
            </a:r>
            <a:r>
              <a:rPr lang="en-US" sz="1200" b="1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300</a:t>
            </a:r>
            <a:r>
              <a:rPr lang="ru-RU" sz="1200" b="1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,0 </a:t>
            </a: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 руб.</a:t>
            </a:r>
            <a:endParaRPr lang="ru-RU" sz="14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117814"/>
            <a:ext cx="8982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Мероприятия программы на 2016 год - 15 150,3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255311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50936" y="2572131"/>
            <a:ext cx="1728192" cy="1296425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деятельности Управления жилищно-коммунального хозяйства администрации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–</a:t>
            </a:r>
            <a:b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</a:b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5 766,5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23144" y="2687623"/>
            <a:ext cx="1800200" cy="1065439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 (ремонт, капитальный ремонт) сетей водоснабжения и водоотведения города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–</a:t>
            </a:r>
            <a:b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</a:b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3000 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39752" y="252285"/>
            <a:ext cx="4536504" cy="653182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 ЖИЛИЩНО_КОММУНАЛЬНОГО ХОЗЯЙСТВА</a:t>
            </a:r>
            <a:endParaRPr lang="ru-RU" sz="16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149080"/>
            <a:ext cx="1456216" cy="955340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деятельности МКУ "Центр городского хозяйства"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–</a:t>
            </a:r>
            <a:b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</a:b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15 020,2тыс.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67360" y="2841450"/>
            <a:ext cx="1450464" cy="792088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 сетей теплоснабжения -     3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560,6 тыс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54190" y="2701500"/>
            <a:ext cx="1353546" cy="1210326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Капитальный ремонт общего имущества многоквартирных домов - 500,0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624737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Основными целями данной программы является создание безопасных и благоприятных условий проживания жителям города, повышение качества реформирования жилищно-коммунального хозяйства, обеспечение экономного, бесперебойного и качественного снабжения жителей города коммунальными услугами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012160" y="4175826"/>
            <a:ext cx="1368152" cy="955340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подготовка коммунальных сетей к осенне-зимнему периоду -387,0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83936" y="3933845"/>
            <a:ext cx="1456216" cy="1413414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Формирование фонда капитального ремонта общего имущества многоквартирных домов -2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220,0 тыс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31608" y="4162882"/>
            <a:ext cx="1456216" cy="955340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капитальный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ремонт муниципального жилищного фонда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-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168,3 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59832" y="4175826"/>
            <a:ext cx="1307528" cy="955340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прочее благоустройство городских территорий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-                 4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000,0тыс.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572529" y="3868584"/>
            <a:ext cx="1528760" cy="1504632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8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санитарное содержание городских территорий (в том числе территорий детских площадок, территории лимана в летний период времени, очистка ливневых канав)  -45 </a:t>
            </a:r>
            <a:r>
              <a:rPr lang="ru-RU" sz="8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650,7 тыс</a:t>
            </a:r>
            <a:r>
              <a:rPr lang="ru-RU" sz="8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. руб.</a:t>
            </a:r>
            <a:endParaRPr lang="ru-RU" sz="8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277481" y="5496363"/>
            <a:ext cx="1295048" cy="1268598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содержание мест захоронения (санитарная уборка территорий кладбища) -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              2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051,6тыс.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19948" y="5546533"/>
            <a:ext cx="1456216" cy="955340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8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озеленение городских территорий (в том числе валка и обрезка деревьев, содержание клумб города, покос травы) -  25 000,0 тыс. руб.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017766" y="5597189"/>
            <a:ext cx="1456216" cy="955340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8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уличное освещение (электроэнергия уличного освещения и техническое обслуживание сетей уличного освещения) </a:t>
            </a:r>
            <a:r>
              <a:rPr lang="ru-RU" sz="8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-    </a:t>
            </a:r>
            <a:r>
              <a:rPr lang="ru-RU" sz="8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26 </a:t>
            </a:r>
            <a:r>
              <a:rPr lang="ru-RU" sz="8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271,5  </a:t>
            </a:r>
            <a:r>
              <a:rPr lang="ru-RU" sz="8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 руб.</a:t>
            </a:r>
            <a:endParaRPr lang="ru-RU" sz="8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477912" y="5495877"/>
            <a:ext cx="1307200" cy="1056652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приобретение и содержание в порядке малых архитектурных форм города -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    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4 239,6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 тыс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5392" y="5347259"/>
            <a:ext cx="1184240" cy="1205270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8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развитие, реконструкция, модернизация и техническое перевооружение электросетевого хозяйства  города - 12 </a:t>
            </a:r>
            <a:r>
              <a:rPr lang="ru-RU" sz="8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000,0  </a:t>
            </a:r>
            <a:r>
              <a:rPr lang="ru-RU" sz="8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 руб.</a:t>
            </a:r>
            <a:endParaRPr lang="ru-RU" sz="8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929137"/>
            <a:ext cx="86485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Мероприятия программы на 2016 год - 153 154,0  тыс. руб.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7660136" y="2542736"/>
            <a:ext cx="1353546" cy="1210326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Благоустройство придомовых территорий многоквартирных домов - 1 000,0 тыс. рублей.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726804" y="5652992"/>
            <a:ext cx="1237684" cy="728336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Организация ритуальных услуг - 200,0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1661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908720"/>
            <a:ext cx="74168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        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487000"/>
            <a:ext cx="7848872" cy="3765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При составлении местного бюджета на 2016 год учтены: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	Прогноз социально-экономического развития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Ейского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городского поселения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Ейского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района  на 2016 год и плановый период 2017 и 2018 годов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	Основные направления бюджетной политики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Ейского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городского поселения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Ейского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района  на 2016 год и на плановый период 2017 и 2018 годов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	Основные направления налоговой политики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Ейского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городского поселения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Ейского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района  на 2016 год и на плановый период 2017 и 2018 годов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800" dirty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9933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78584" y="4375261"/>
            <a:ext cx="2044016" cy="1635869"/>
          </a:xfrm>
          <a:prstGeom prst="rect">
            <a:avLst/>
          </a:prstGeom>
          <a:solidFill>
            <a:srgbClr val="FFCC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/>
                </a:solidFill>
                <a:ea typeface="Calibri"/>
                <a:cs typeface="Times New Roman"/>
              </a:rPr>
              <a:t>развитие и расширение инженерной инфраструктуры территории города Ейска (строительство новых сетей электро-</a:t>
            </a:r>
            <a:r>
              <a:rPr lang="ru-RU" sz="1000" dirty="0" err="1">
                <a:solidFill>
                  <a:schemeClr val="tx1"/>
                </a:solidFill>
                <a:ea typeface="Calibri"/>
                <a:cs typeface="Times New Roman"/>
              </a:rPr>
              <a:t>газо</a:t>
            </a:r>
            <a:r>
              <a:rPr lang="ru-RU" sz="1000" dirty="0">
                <a:solidFill>
                  <a:schemeClr val="tx1"/>
                </a:solidFill>
                <a:ea typeface="Calibri"/>
                <a:cs typeface="Times New Roman"/>
              </a:rPr>
              <a:t> – водоснабжения и водоотведения) </a:t>
            </a:r>
            <a:r>
              <a:rPr lang="ru-RU" sz="1000" dirty="0" smtClean="0">
                <a:solidFill>
                  <a:schemeClr val="tx1"/>
                </a:solidFill>
                <a:ea typeface="Calibri"/>
                <a:cs typeface="Times New Roman"/>
              </a:rPr>
              <a:t>– 5 000,0 </a:t>
            </a:r>
            <a:r>
              <a:rPr lang="ru-RU" sz="1000" dirty="0">
                <a:solidFill>
                  <a:schemeClr val="tx1"/>
                </a:solidFill>
                <a:ea typeface="Calibri"/>
                <a:cs typeface="Times New Roman"/>
              </a:rPr>
              <a:t>тыс. руб..</a:t>
            </a:r>
            <a:endParaRPr lang="ru-RU" sz="1000" dirty="0" smtClean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71764" y="5075026"/>
            <a:ext cx="3024336" cy="936104"/>
          </a:xfrm>
          <a:prstGeom prst="rect">
            <a:avLst/>
          </a:prstGeom>
          <a:solidFill>
            <a:srgbClr val="FFCC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chemeClr val="tx1"/>
                </a:solidFill>
                <a:ea typeface="Calibri"/>
                <a:cs typeface="Times New Roman"/>
              </a:rPr>
              <a:t>взносы в ассоциацию муниципальных образований  </a:t>
            </a:r>
            <a:r>
              <a:rPr lang="ru-RU" sz="1400" dirty="0" smtClean="0">
                <a:solidFill>
                  <a:schemeClr val="tx1"/>
                </a:solidFill>
                <a:ea typeface="Calibri"/>
                <a:cs typeface="Times New Roman"/>
              </a:rPr>
              <a:t>-50,0 </a:t>
            </a:r>
            <a:r>
              <a:rPr lang="ru-RU" sz="1400" dirty="0">
                <a:solidFill>
                  <a:schemeClr val="tx1"/>
                </a:solidFill>
                <a:ea typeface="Calibri"/>
                <a:cs typeface="Times New Roman"/>
              </a:rPr>
              <a:t>тыс. руб.</a:t>
            </a:r>
            <a:endParaRPr lang="ru-RU" sz="1400" dirty="0" smtClean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76180" y="4714986"/>
            <a:ext cx="2232248" cy="1296144"/>
          </a:xfrm>
          <a:prstGeom prst="rect">
            <a:avLst/>
          </a:prstGeom>
          <a:solidFill>
            <a:srgbClr val="FFCC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/>
                </a:solidFill>
                <a:ea typeface="Calibri"/>
                <a:cs typeface="Times New Roman"/>
              </a:rPr>
              <a:t>компенсационные выплаты руководителям территориальных органов </a:t>
            </a:r>
            <a:r>
              <a:rPr lang="ru-RU" sz="1200" dirty="0" smtClean="0">
                <a:solidFill>
                  <a:schemeClr val="tx1"/>
                </a:solidFill>
                <a:ea typeface="Calibri"/>
                <a:cs typeface="Times New Roman"/>
              </a:rPr>
              <a:t>самоуправления-1500,0 </a:t>
            </a:r>
            <a:r>
              <a:rPr lang="ru-RU" sz="1200" dirty="0">
                <a:solidFill>
                  <a:schemeClr val="tx1"/>
                </a:solidFill>
                <a:ea typeface="Calibri"/>
                <a:cs typeface="Times New Roman"/>
              </a:rPr>
              <a:t>тыс. руб.</a:t>
            </a:r>
            <a:endParaRPr lang="ru-RU" sz="1200" dirty="0" smtClean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84808" y="404664"/>
            <a:ext cx="5184576" cy="1296144"/>
          </a:xfrm>
          <a:prstGeom prst="rect">
            <a:avLst/>
          </a:prstGeom>
          <a:solidFill>
            <a:srgbClr val="FFCC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tx1"/>
                </a:solidFill>
                <a:ea typeface="Calibri"/>
                <a:cs typeface="Times New Roman"/>
              </a:rPr>
              <a:t>СОЦИАЛЬНО-ЭКОНОМИЧЕСКОЕ И ТЕРРИТОРИАЛЬНОЕ РАЗВИТИЕ ЕЙСКОГО ГОРОДСКОГО ПОСЕЛЕНИЯ ЕЙСКОГО РАЙОНА </a:t>
            </a:r>
            <a:endParaRPr lang="ru-RU" sz="1600" dirty="0" smtClean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61888" y="3060460"/>
            <a:ext cx="6030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Программа направлена на повышение уровня жизни населения  посредством строительства и развития инженерной инфраструктуры города, развития инициативы граждан по непосредственному решению вопросов местного значения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61888" y="1961321"/>
            <a:ext cx="6046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Расходы на 2016 год - 6 550,0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1697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07504" y="3447091"/>
            <a:ext cx="2013192" cy="1779885"/>
          </a:xfrm>
          <a:prstGeom prst="rect">
            <a:avLst/>
          </a:prstGeom>
          <a:solidFill>
            <a:srgbClr val="33CC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деятельности Управления имущественных и земельных отношений администрации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5 468,3тыс. руб.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03848" y="3652957"/>
            <a:ext cx="2664296" cy="1368152"/>
          </a:xfrm>
          <a:prstGeom prst="rect">
            <a:avLst/>
          </a:prstGeom>
          <a:solidFill>
            <a:srgbClr val="33CC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мероприятия, связанные с управлением муниципальным имуществом (оценка недвижимости, признание прав и регулирование отношений, касающихся муниципальной собственности) 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-           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492,4 тыс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39624" y="3652957"/>
            <a:ext cx="2232248" cy="1368152"/>
          </a:xfrm>
          <a:prstGeom prst="rect">
            <a:avLst/>
          </a:prstGeom>
          <a:solidFill>
            <a:srgbClr val="33CC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Поступления имущества, составляющего имущество казны, его содержание и обслуживание - 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4 994,8 тыс. руб.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00908" y="210400"/>
            <a:ext cx="4104456" cy="1296144"/>
          </a:xfrm>
          <a:prstGeom prst="rect">
            <a:avLst/>
          </a:prstGeom>
          <a:solidFill>
            <a:srgbClr val="33CC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ПОВЫШЕНИЕ ЭФФЕКТИВНОСТИ УПРАВЛЕНИЯ МУНИЦИПАЛЬНОЙ СОБСТВЕННОСТЬЮ</a:t>
            </a:r>
            <a:endParaRPr lang="ru-RU" sz="16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9872" y="5269304"/>
            <a:ext cx="2232248" cy="1255004"/>
          </a:xfrm>
          <a:prstGeom prst="rect">
            <a:avLst/>
          </a:prstGeom>
          <a:solidFill>
            <a:srgbClr val="33CC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прочие обязательства муниципального образования (в том числе оплата судебных решений, предъявляемых к казне поселения)-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375,1 тыс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3952" y="2800760"/>
            <a:ext cx="5598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Основными задачами данной программы являются повышение результативности и эффективности управления, использования и распоряжения муниципальной собственностью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87472" y="1700808"/>
            <a:ext cx="6102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Расходы </a:t>
            </a:r>
            <a:r>
              <a:rPr lang="ru-RU" dirty="0"/>
              <a:t>на 2016 год - 12 330,6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37114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95536" y="3893681"/>
            <a:ext cx="1800200" cy="1327153"/>
          </a:xfrm>
          <a:prstGeom prst="rect">
            <a:avLst/>
          </a:prstGeom>
          <a:solidFill>
            <a:srgbClr val="CC66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финансовая поддержка хуторских казачьих обществ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200,0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 руб.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00936" y="4125280"/>
            <a:ext cx="2232248" cy="1095554"/>
          </a:xfrm>
          <a:prstGeom prst="rect">
            <a:avLst/>
          </a:prstGeom>
          <a:solidFill>
            <a:srgbClr val="CC66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размещение официальной информации в средствах массовой информации 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700,0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00936" y="5589240"/>
            <a:ext cx="2232248" cy="1162408"/>
          </a:xfrm>
          <a:prstGeom prst="rect">
            <a:avLst/>
          </a:prstGeom>
          <a:solidFill>
            <a:srgbClr val="CC66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поддержка деятельности общественных организаций 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250,0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 руб.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27232" y="298408"/>
            <a:ext cx="3120416" cy="1008112"/>
          </a:xfrm>
          <a:prstGeom prst="rect">
            <a:avLst/>
          </a:prstGeom>
          <a:solidFill>
            <a:srgbClr val="CC66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 ГРАЖДАНСКОГО ОБЩЕСТВА</a:t>
            </a:r>
            <a:endParaRPr lang="ru-RU" sz="16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33928" y="3744636"/>
            <a:ext cx="2232248" cy="1476198"/>
          </a:xfrm>
          <a:prstGeom prst="rect">
            <a:avLst/>
          </a:prstGeom>
          <a:solidFill>
            <a:srgbClr val="CC66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условий для развития физической культуры и массового спорта, организацию проведения официальных физкультурно-оздоровительных и спортивных мероприятий -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             875,0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88256" y="2878146"/>
            <a:ext cx="55983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Основной целью программы является развитие в городе институтов гражданского общества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86194" y="1556792"/>
            <a:ext cx="58521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Расходы </a:t>
            </a:r>
            <a:r>
              <a:rPr lang="ru-RU" dirty="0"/>
              <a:t>на 2016 год - 2 025,0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401145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483768" y="548680"/>
            <a:ext cx="4608512" cy="864096"/>
          </a:xfrm>
          <a:prstGeom prst="rect">
            <a:avLst/>
          </a:prstGeom>
          <a:solidFill>
            <a:srgbClr val="0099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ДОСТУПНАЯ СРЕДА</a:t>
            </a:r>
            <a:endParaRPr lang="ru-RU" sz="18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28940" y="3140968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Основными задачами программы повышение уровня и качества жизни инвалидов, формирование условий для беспрепятственного доступа к приоритетным объектам и услугам инвалидов и других маломобильных групп населения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26100" y="1902023"/>
            <a:ext cx="6030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Расходы на 2016 год - 1 910,4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316843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528" y="3336347"/>
            <a:ext cx="1800200" cy="1532813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выполнение муниципального задания бюджетных учреждений культуры и молодежной политики на оказание муниципальных услуг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39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521,9 тыс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36892" y="3996769"/>
            <a:ext cx="2077928" cy="872391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деятельности казенных учреждений культуры 17 024,8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 тыс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948264" y="4102753"/>
            <a:ext cx="1937304" cy="766406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проведение мероприятий молодёжной политики  - 450,0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81136" y="3806447"/>
            <a:ext cx="2088232" cy="1062713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проведение праздничных мероприятий и памятных дат (общегородские мероприятия) -4 800,0 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2704" y="2132856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Основными целями данной программы является сохранение и развитие культуры города, расширение доступа различных категорий населения к культурным ценностям, сохранение историко-культурного наследия, развитие молодежной политики, укрепление материально-технической базы учреждений культуры и молодежной политики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596636" y="4952637"/>
            <a:ext cx="2152852" cy="1782296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реализация прочих мероприятий в области культуры (пополнение библиотечного фонда, проведение ремонтных работ, укрепление материально-технической базы учреждений культуры и молодёжной политики)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–</a:t>
            </a:r>
            <a:b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</a:b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3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243,9 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07856" y="5175096"/>
            <a:ext cx="1800200" cy="1532813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выплаты стимулирующего характера отдельным категориям работников муниципальных бюджетных учреждений культуры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 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130,0 тыс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83024" y="5429669"/>
            <a:ext cx="1810104" cy="1278240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пожарной безопасности учреждений культуры и молодёжной политики   1 390,7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70610" y="1411988"/>
            <a:ext cx="58614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Расходы:2016 год - 67 561,3 тыс. руб.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975144" y="322266"/>
            <a:ext cx="5193712" cy="864096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 КУЛЬТУРЫ И МОЛОДЕЖНОЙ ПОЛИТИКИ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7878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403648" y="980728"/>
            <a:ext cx="6552728" cy="1008112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РАЗВИТИЕ САНАТОРНО_КУРОРТНОГО И ТУРИСТИЧЕСКОГО КОМПЛЕКСА</a:t>
            </a:r>
            <a:endParaRPr lang="ru-RU" sz="20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97360" y="3504783"/>
            <a:ext cx="698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Основными задачами программы является комплексное развитие санаторно-курортного и туристического комплекса на территории города, создание условий для повышения инвестиционной привлекательности города, увеличение объема услуг, оказываемых организациями санаторно-курортного и туристического комплекса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51720" y="2348880"/>
            <a:ext cx="6390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Расходы на 2016 год -200,0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390696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403648" y="980728"/>
            <a:ext cx="6552728" cy="1008112"/>
          </a:xfrm>
          <a:prstGeom prst="rect">
            <a:avLst/>
          </a:prstGeom>
          <a:solidFill>
            <a:srgbClr val="FF00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 ОБЕСПЕЧЕНИЕ БЕЗОПАСТНОСТИ ДОРОЖНОГО ДВИЖЕНИЯ</a:t>
            </a:r>
            <a:endParaRPr lang="ru-RU" sz="20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13091" y="3789040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Основными задачами программы является сокращение количества дорожно-транспортных </a:t>
            </a:r>
            <a:r>
              <a:rPr lang="ru-RU" sz="1200" dirty="0" smtClean="0"/>
              <a:t>происшествий, </a:t>
            </a:r>
            <a:r>
              <a:rPr lang="ru-RU" sz="1200" dirty="0"/>
              <a:t>снижение ущерба от дорожно-транспортных </a:t>
            </a:r>
            <a:r>
              <a:rPr lang="ru-RU" sz="1200" dirty="0" smtClean="0"/>
              <a:t>происшествий, </a:t>
            </a:r>
            <a:r>
              <a:rPr lang="ru-RU" sz="1200" dirty="0"/>
              <a:t>проведение мероприятий, связанных с предупреждением дорожно-транспортных происшествий, совершенствованием организации движения транспорта и пешеходов в населённых пунктов, в том числе содержание и обслуживание светофорных объектов и средств регулирования дорожного движения, модернизация существующих и установка новых светофорных объектов, оплата за электроэнергию светофорных объектов и прочие расходы, связанные с созданием безопасных и благоприятных </a:t>
            </a:r>
            <a:r>
              <a:rPr lang="ru-RU" sz="1200" dirty="0" smtClean="0"/>
              <a:t>условий </a:t>
            </a:r>
            <a:r>
              <a:rPr lang="ru-RU" sz="1200" dirty="0"/>
              <a:t>на дорогах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10251" y="2577278"/>
            <a:ext cx="6390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Расходы на 2016 год - 27 874,7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64367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396704"/>
            <a:ext cx="5040560" cy="95364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ОСНОВНЫЕ НАПРАВЛЕНИЯ БЮДЖЕТНОЙ ПОЛИТИКИ</a:t>
            </a:r>
            <a:endParaRPr lang="ru-RU" sz="1600" dirty="0">
              <a:effectLst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8393" y="1380320"/>
            <a:ext cx="7925448" cy="5482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приоритетное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обеспечение населения доступными и качественными муниципальными  услугами отраслей социальной сферы;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гарантированное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поэтапное повышение оплаты труда работникам учреждений культуры города;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обеспечение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устойчивости, сбалансированности местного бюджета;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повышение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эффективности управления муниципальными финансами;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достижение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уровня доходов местного бюджета, достаточного для гарантированного финансового обеспечения всех действующих обязательств, на оказание населению доступных и качественных бюджетных услуг;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создание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системы долгосрочного прогнозирования и стратегического планирования.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обеспечение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организационных мер, направленных на рост эффективности бюджетных расходов, повышение качества предоставления муниципальных услуг;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реализация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политики, направленной на прозрачность, открытость бюджетного процесса.</a:t>
            </a:r>
          </a:p>
        </p:txBody>
      </p:sp>
    </p:spTree>
    <p:extLst>
      <p:ext uri="{BB962C8B-B14F-4D97-AF65-F5344CB8AC3E}">
        <p14:creationId xmlns:p14="http://schemas.microsoft.com/office/powerpoint/2010/main" val="198004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396704"/>
            <a:ext cx="5040560" cy="95364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ОСНОВНЫЕ НАПРАВЛЕНИЯ НАЛОГОВОЙ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 ПОЛИТИКИ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988840"/>
            <a:ext cx="7984872" cy="388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повышение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собираемости налогов на территории города, в первую очередь, формирующих доходную базу местного бюджета (налог на доходы физических лиц, имущественные налоги физических лиц), в том числе за счет снижения недоимки по имущественным налогам физических лиц;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обеспечение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дополнительных поступлений за счет средств, полученных от использования земельных участков, в том числе находящихся в муниципальной собственности, неиспользуемых или используемых не по назначению;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повышение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эффективности использования земельных ресурсов и муниципального имущества на территории города, посредством повышения качества контроля за их использованием;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осуществление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оценки эффективности предоставляемых льгот;</a:t>
            </a:r>
          </a:p>
        </p:txBody>
      </p:sp>
    </p:spTree>
    <p:extLst>
      <p:ext uri="{BB962C8B-B14F-4D97-AF65-F5344CB8AC3E}">
        <p14:creationId xmlns:p14="http://schemas.microsoft.com/office/powerpoint/2010/main" val="145465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анные для диаграмм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80728"/>
            <a:ext cx="8137524" cy="4712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741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Бюджет для граждан 2015-2017\2016\данные для диаграмм 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44" y="780030"/>
            <a:ext cx="8647336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49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Бюджет для граждан 2015-2017\2016\данные для диаграмм 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71" y="620688"/>
            <a:ext cx="8705725" cy="5504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49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документы\Бюджет для граждан 2015-2017\2016\данные для диаграмм 77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8928691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49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маркетингового плана">
  <a:themeElements>
    <a:clrScheme name="ms_pptmarketplan_tp01017812 1">
      <a:dk1>
        <a:srgbClr val="336699"/>
      </a:dk1>
      <a:lt1>
        <a:srgbClr val="FFFFFF"/>
      </a:lt1>
      <a:dk2>
        <a:srgbClr val="0066FF"/>
      </a:dk2>
      <a:lt2>
        <a:srgbClr val="AFB5D2"/>
      </a:lt2>
      <a:accent1>
        <a:srgbClr val="66CCFF"/>
      </a:accent1>
      <a:accent2>
        <a:srgbClr val="99FFCC"/>
      </a:accent2>
      <a:accent3>
        <a:srgbClr val="FFFFFF"/>
      </a:accent3>
      <a:accent4>
        <a:srgbClr val="2A5682"/>
      </a:accent4>
      <a:accent5>
        <a:srgbClr val="B8E2FF"/>
      </a:accent5>
      <a:accent6>
        <a:srgbClr val="8AE7B9"/>
      </a:accent6>
      <a:hlink>
        <a:srgbClr val="FF99FF"/>
      </a:hlink>
      <a:folHlink>
        <a:srgbClr val="CCCCFF"/>
      </a:folHlink>
    </a:clrScheme>
    <a:fontScheme name="ms_pptmarketplan_tp01017812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ms_pptmarketplan_tp01017812 1">
        <a:dk1>
          <a:srgbClr val="336699"/>
        </a:dk1>
        <a:lt1>
          <a:srgbClr val="FFFFFF"/>
        </a:lt1>
        <a:dk2>
          <a:srgbClr val="0066FF"/>
        </a:dk2>
        <a:lt2>
          <a:srgbClr val="AFB5D2"/>
        </a:lt2>
        <a:accent1>
          <a:srgbClr val="66CCFF"/>
        </a:accent1>
        <a:accent2>
          <a:srgbClr val="99FFCC"/>
        </a:accent2>
        <a:accent3>
          <a:srgbClr val="FFFFFF"/>
        </a:accent3>
        <a:accent4>
          <a:srgbClr val="2A5682"/>
        </a:accent4>
        <a:accent5>
          <a:srgbClr val="B8E2FF"/>
        </a:accent5>
        <a:accent6>
          <a:srgbClr val="8AE7B9"/>
        </a:accent6>
        <a:hlink>
          <a:srgbClr val="FF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marketplan_tp01017812 2">
        <a:dk1>
          <a:srgbClr val="003366"/>
        </a:dk1>
        <a:lt1>
          <a:srgbClr val="CCECFF"/>
        </a:lt1>
        <a:dk2>
          <a:srgbClr val="4B3384"/>
        </a:dk2>
        <a:lt2>
          <a:srgbClr val="849CBB"/>
        </a:lt2>
        <a:accent1>
          <a:srgbClr val="90DBFF"/>
        </a:accent1>
        <a:accent2>
          <a:srgbClr val="99FFCC"/>
        </a:accent2>
        <a:accent3>
          <a:srgbClr val="E2F4FF"/>
        </a:accent3>
        <a:accent4>
          <a:srgbClr val="002A56"/>
        </a:accent4>
        <a:accent5>
          <a:srgbClr val="C6EAFF"/>
        </a:accent5>
        <a:accent6>
          <a:srgbClr val="8AE7B9"/>
        </a:accent6>
        <a:hlink>
          <a:srgbClr val="DFC0FF"/>
        </a:hlink>
        <a:folHlink>
          <a:srgbClr val="6DC5D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marketplan_tp01017812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маркетингового плана</Template>
  <TotalTime>1401</TotalTime>
  <Words>1828</Words>
  <Application>Microsoft Office PowerPoint</Application>
  <PresentationFormat>Экран (4:3)</PresentationFormat>
  <Paragraphs>177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Презентация маркетингового плана</vt:lpstr>
      <vt:lpstr>Бюджет Ейского городского поселения Ейского района на 2016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Organization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Ейского городского поселения Ейского района</dc:title>
  <dc:creator>admin</dc:creator>
  <cp:lastModifiedBy>ppRoman</cp:lastModifiedBy>
  <cp:revision>81</cp:revision>
  <cp:lastPrinted>2014-12-12T09:29:19Z</cp:lastPrinted>
  <dcterms:created xsi:type="dcterms:W3CDTF">2014-12-11T13:11:44Z</dcterms:created>
  <dcterms:modified xsi:type="dcterms:W3CDTF">2016-02-18T07:51:01Z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TC010178121049</vt:lpwstr>
  </property>
</Properties>
</file>