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22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23" r:id="rId15"/>
    <p:sldId id="324" r:id="rId16"/>
    <p:sldId id="325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</p:sldIdLst>
  <p:sldSz cx="9144000" cy="6858000" type="screen4x3"/>
  <p:notesSz cx="6946900" cy="9283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F6C6A65-6166-49D9-A872-473D05AA54FA}">
          <p14:sldIdLst>
            <p14:sldId id="256"/>
            <p14:sldId id="322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23"/>
            <p14:sldId id="324"/>
            <p14:sldId id="325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009900"/>
    <a:srgbClr val="CC66FF"/>
    <a:srgbClr val="33CCFF"/>
    <a:srgbClr val="CC9900"/>
    <a:srgbClr val="990000"/>
    <a:srgbClr val="FFCC66"/>
    <a:srgbClr val="0066FF"/>
    <a:srgbClr val="0099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04" autoAdjust="0"/>
  </p:normalViewPr>
  <p:slideViewPr>
    <p:cSldViewPr>
      <p:cViewPr>
        <p:scale>
          <a:sx n="100" d="100"/>
          <a:sy n="100" d="100"/>
        </p:scale>
        <p:origin x="-1920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>
              <a:defRPr kumimoji="0" sz="1200">
                <a:latin typeface="Times New Roman" pitchFamily="18" charset="0"/>
              </a:defRPr>
            </a:lvl1pPr>
          </a:lstStyle>
          <a:p>
            <a:fld id="{EE02402B-37A0-4BD1-95C2-6BDB902C032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17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1828800" y="2173288"/>
            <a:ext cx="4954588" cy="12192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429000"/>
            <a:ext cx="4953000" cy="1868488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623E877-93BB-4664-B463-9AB07FABC8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060F7-E6FC-47C8-B2AD-A38679CDF6A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13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71450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81000"/>
            <a:ext cx="4992687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117CB-03F1-4CEF-AC0A-BA334B5A5C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939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86250D-5EEC-41AD-B109-A426CC5D57F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86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F6618-297B-458F-B45B-27C5E41211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999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1600" y="1676400"/>
            <a:ext cx="3352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76400"/>
            <a:ext cx="3352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5D674-0736-41BC-B791-A7A5EC8D82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65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28D3F-0832-4BCE-BAE4-354837E77C5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711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4D9D5-2BD1-4E25-AD0D-0B593AF30CE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224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6E088-4096-40E7-9FD2-7D9D00F863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108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C7E24-BC98-4C3D-B90E-AC55CC4057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270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16A81-23AF-4C0F-9E6D-D11C33FEF3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026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81000"/>
            <a:ext cx="68595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676400"/>
            <a:ext cx="6858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326188"/>
            <a:ext cx="190500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1" hangingPunct="1">
              <a:defRPr kumimoji="0" sz="1200"/>
            </a:lvl1pPr>
          </a:lstStyle>
          <a:p>
            <a:endParaRPr lang="ru-RU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324600"/>
            <a:ext cx="28956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/>
            </a:lvl1pPr>
          </a:lstStyle>
          <a:p>
            <a:endParaRPr lang="ru-RU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10200" y="6324600"/>
            <a:ext cx="19050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/>
            </a:lvl1pPr>
          </a:lstStyle>
          <a:p>
            <a:fld id="{32537620-4EBE-4C13-A988-F6E139EBCF1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560" y="2477553"/>
            <a:ext cx="8208912" cy="229932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Бюджет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Ейского городского поселения Ейского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района на 201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7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-2019 г.</a:t>
            </a:r>
            <a:endParaRPr lang="ru-RU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8" name="Picture 4" descr="D:\Мои документы\Мои рисунки\герб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16632"/>
            <a:ext cx="1423988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689976" cy="561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апвапва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764704"/>
            <a:ext cx="8899707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0" y="917070"/>
            <a:ext cx="9097094" cy="545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775700" cy="550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8777288" cy="528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51814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4624"/>
            <a:ext cx="4680520" cy="669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53084" y="4313411"/>
            <a:ext cx="2013192" cy="1145533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Обеспечение жильем молодых семей - 904,9 тыс.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2996952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/>
              <a:t>Программа направлена на создание условий для улучшения качества жизни участников и инвалидов Великой отечественной войны, одиноких тружеников тыла; поддержку молодых семей в решении жилищной проблемы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140" y="5157192"/>
            <a:ext cx="3312368" cy="129614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Выплата пенсий за выслугу лет лицам, замещавшим муниципальные должности и должности муниципальной службы- 1 430,5 тыс.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94644" y="4293096"/>
            <a:ext cx="2232248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Оказание социальной поддержки ветеранам ВОВ- 700,0 тыс.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68885" y="404664"/>
            <a:ext cx="4896544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СОЦИАЛЬНАЯ ПОДДЕРЖКА ОТДЕЛЬНЫХ КАТЕГОРИЙ ГРАЖДАН</a:t>
            </a:r>
            <a:endParaRPr lang="ru-RU" sz="18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8314" y="1989375"/>
            <a:ext cx="82153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Расходы:2017 год - 3 035,4 тыс. руб., 2018 год - 3 130,5 тыс. руб., 2019 год - 3 130,5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20312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06840" y="3180162"/>
            <a:ext cx="2013192" cy="1779885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Обеспечение деятельности Управления архитектуры и градостроительства администрации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4 809,2 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3032" y="1795167"/>
            <a:ext cx="80579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Программа направлена на создание благоприятных и безопасных условий проживания граждан города путём улучшения качества автомобильных дорог и повышения комфортности движения автотранспортных средств, повышения уровня транспортного обслуживания населения, эффективного управления земельными ресурсами и рационального использования земельных участков, организации разработки документов территориального планирования, подготовки градостроительной и землеустроительной документации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65412" y="5279093"/>
            <a:ext cx="2304256" cy="1265276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Развитие пассажирского автотранспорта - 150,0 тыс.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3356992"/>
            <a:ext cx="2232248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Мероприятия в области архитектуры и градостроительства-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1 000,0 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95736" y="188640"/>
            <a:ext cx="4680520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КОМПЛЕКСНОЕ РАЗВИТИЕ АРХИТЕКТУРЫ, ЗЕМЛЕУСТРОЙСТВА, ТРАНСПОРТА И ДОРОЖНОГО ХОЗЯЙСТВА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5301208"/>
            <a:ext cx="2088232" cy="1069848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Мероприятия по землеустройству и землепользованию -                    2 080,0 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25959"/>
            <a:ext cx="89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Мероприятия программы на 2017 год - 8 039,2  тыс. руб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r>
              <a:rPr lang="ru-RU" sz="1400" dirty="0"/>
              <a:t>Расходы:2017 год - 8 039,2 тыс. руб., 2018 год - 7 409,2 тыс. руб., 2019 год - 7 409,2 тыс. руб.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96873" y="3356992"/>
            <a:ext cx="1872208" cy="1544982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Развитие пассажирского транспорта - 1 000,0 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1329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2480776"/>
            <a:ext cx="2304256" cy="2273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выполнение муниципального задания МБУ "Служба спасения города Ейска" на оказание услуг по организации </a:t>
            </a:r>
            <a:r>
              <a:rPr lang="ru-RU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аварий-но-спасательных </a:t>
            </a: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мер и мероприятий, проведение мероприятий профилактического характера и организации спасательных постов в местах массового отдыха людей на водных </a:t>
            </a:r>
            <a:r>
              <a:rPr lang="ru-RU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объектах</a:t>
            </a:r>
            <a:r>
              <a:rPr lang="en-US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ru-RU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-14 </a:t>
            </a: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248,6 тыс. руб.</a:t>
            </a:r>
            <a:endParaRPr lang="ru-RU" sz="10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3784" y="1639989"/>
            <a:ext cx="8057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является повышение уровня защиты населения и территории города от чрезвычайных ситуация природного и техногенного характера за счет снижения рисков и смягчения последствий аварий, катастроф и стихийных бедствий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43416" y="6057358"/>
            <a:ext cx="338437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безопасности на воде - 225,0 тыс. руб..</a:t>
            </a:r>
            <a:endParaRPr lang="ru-RU" sz="14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9480" y="2636472"/>
            <a:ext cx="2232248" cy="12964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предупреждение и ликвидация последствий чрезвычайных ситуаций природного и техногенного характера - </a:t>
            </a:r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580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,0 </a:t>
            </a: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2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25312" y="188640"/>
            <a:ext cx="3816424" cy="9153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БЕЗОПАСНОСТИ НАСЕЛЕНИЯ</a:t>
            </a:r>
            <a:endParaRPr lang="ru-RU" sz="16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9965" y="2820199"/>
            <a:ext cx="1872208" cy="159482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предупреждение и ликвидация последствий чрезвычайных ситуаций природного и техногенного характера - 2 185,0 тыс. руб.</a:t>
            </a:r>
            <a:endParaRPr lang="ru-RU" sz="10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59440" y="4157530"/>
            <a:ext cx="2952328" cy="13681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подготовка населения и организаций к действиям в чрезвычайной ситуации в мирное время (создание материальных запасов, средств индивидуальной защиты)- 145,0 тыс. руб.</a:t>
            </a:r>
            <a:endParaRPr lang="ru-RU" sz="14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4994006"/>
            <a:ext cx="2304256" cy="10633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укрепление материально-технической базы МБУ "Служба спасения города Ейска" – </a:t>
            </a:r>
            <a:r>
              <a:rPr lang="en-US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300</a:t>
            </a: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,0 тыс. руб.</a:t>
            </a:r>
            <a:endParaRPr lang="ru-RU" sz="1400" b="1" dirty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196752"/>
            <a:ext cx="8982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Расходы:2017 год - 17 263,6 тыс. руб., 2018 год - 15 763,4 тыс. руб., 2019 год - 15 786,21 тыс. руб</a:t>
            </a:r>
            <a:r>
              <a:rPr lang="ru-RU" sz="1200" b="1" dirty="0" smtClean="0"/>
              <a:t>.</a:t>
            </a:r>
            <a:endParaRPr lang="ru-RU" sz="1200" b="1" dirty="0"/>
          </a:p>
          <a:p>
            <a:r>
              <a:rPr lang="ru-RU" sz="1200" b="1" dirty="0" smtClean="0"/>
              <a:t>Мероприятия </a:t>
            </a:r>
            <a:r>
              <a:rPr lang="ru-RU" sz="1200" b="1" dirty="0"/>
              <a:t>программы на 2017 год - 17 263,6 тыс. руб.					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43808" y="4772667"/>
            <a:ext cx="2331184" cy="19909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прочие мероприятия, связанные с национальной безопасностью и правоохранительной деятельностью (обеспечение мер пожарной безопасности на территории города, минимизация последствий террористических актов) - 60,0 </a:t>
            </a:r>
            <a:r>
              <a:rPr lang="ru-RU" sz="1000" b="1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тыс.руб</a:t>
            </a: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</a:t>
            </a:r>
            <a:endParaRPr lang="ru-RU" sz="10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5311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604448" cy="440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9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50936" y="2572131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Управления жилищно-коммунального хозяйства администрации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5 863,5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3144" y="2687622"/>
            <a:ext cx="1800200" cy="1065439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(ремонт, капитальный ремонт) сетей водоснабжения и водоотведения города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–</a:t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</a:b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13 850,0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252285"/>
            <a:ext cx="4536504" cy="653182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ЖИЛИЩНО_КОММУНАЛЬНОГО ХОЗЯЙСТВА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969611"/>
            <a:ext cx="1456216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МКУ "Центр городского хозяйства"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–</a:t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</a:b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15 285,2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67360" y="2841450"/>
            <a:ext cx="1450464" cy="792088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сетей теплоснабжения -     87,0 тыс. руб..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54190" y="2701500"/>
            <a:ext cx="1353546" cy="1210326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Капитальный ремонт общего имущества многоквартирных домов - 500,0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624737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является создание безопасных и благоприятных условий проживания жителям города, повышение качества реформирования жилищно-коммунального хозяйства, обеспечение экономного, бесперебойного и качественного снабжения жителей города коммунальными услугами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593405" y="3995223"/>
            <a:ext cx="1368152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санитарное содержание городских территорий) 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</a:t>
            </a:r>
            <a:r>
              <a:rPr lang="en-US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</a:b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39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150,0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07607" y="3959802"/>
            <a:ext cx="1456216" cy="1413414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Формирование фонда капитального ремонта общего имущества многоквартирных домов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1 998,2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31348" y="4162882"/>
            <a:ext cx="1307528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прочее благоустройство городских территорий - 6 500,0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43149" y="3985698"/>
            <a:ext cx="1031919" cy="1000576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Прочие мероприятия программы - 750,0 тыс. руб.</a:t>
            </a:r>
            <a:endParaRPr lang="ru-RU" sz="8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54190" y="5283931"/>
            <a:ext cx="1295048" cy="1268598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содержание мест захоронения (санитарная уборка территорий кладбища) -                                 1 252,5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84937" y="5546533"/>
            <a:ext cx="1456216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озеленение городских территорий  -                    10 500,0 тыс. руб.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017766" y="5597189"/>
            <a:ext cx="1456216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уличное освещение (электроэнергия уличного освещения и техническое обслуживание сетей уличного освещения) </a:t>
            </a:r>
            <a:r>
              <a:rPr lang="en-US" sz="8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- </a:t>
            </a:r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27 </a:t>
            </a: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014,2тыс. руб.</a:t>
            </a:r>
            <a:endParaRPr lang="ru-RU" sz="8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15032" y="5373216"/>
            <a:ext cx="1500784" cy="117931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приобретение и содержание в порядке малых архитектурных форм города -3 698,8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-9475" y="5013176"/>
            <a:ext cx="1339640" cy="1682141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развитие, реконструкция, модернизация и техническое перевооружение электросетевого хозяйства  города, развитие систем наружного освещения -                    16 634,5 тыс. руб.</a:t>
            </a:r>
            <a:endParaRPr lang="ru-RU" sz="8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29137"/>
            <a:ext cx="8648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Мероприятия программы на 2016 год - 153 154,0  тыс. руб.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660136" y="2542736"/>
            <a:ext cx="1353546" cy="1210326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Благоустройство придомовых территорий многоквартирных домов - 1 000,0 тыс. рублей.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07736" y="5064072"/>
            <a:ext cx="1571471" cy="1570584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Участие в организации деятельности по обработке, утилизации, обезвреживанию, захоронению твердых коммунальных отходов - 1 500,0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661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584" y="4375261"/>
            <a:ext cx="2044016" cy="1635869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/>
                </a:solidFill>
                <a:ea typeface="Calibri"/>
                <a:cs typeface="Times New Roman"/>
              </a:rPr>
              <a:t>развитие и расширение инженерной инфраструктуры территории города Ейска (строительство новых сетей электро-</a:t>
            </a:r>
            <a:r>
              <a:rPr lang="ru-RU" sz="1000" dirty="0" err="1">
                <a:solidFill>
                  <a:schemeClr val="tx1"/>
                </a:solidFill>
                <a:ea typeface="Calibri"/>
                <a:cs typeface="Times New Roman"/>
              </a:rPr>
              <a:t>газо</a:t>
            </a:r>
            <a:r>
              <a:rPr lang="ru-RU" sz="1000" dirty="0">
                <a:solidFill>
                  <a:schemeClr val="tx1"/>
                </a:solidFill>
                <a:ea typeface="Calibri"/>
                <a:cs typeface="Times New Roman"/>
              </a:rPr>
              <a:t> – водоснабжения и водоотведения)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/>
                </a:solidFill>
                <a:ea typeface="Calibri"/>
                <a:cs typeface="Times New Roman"/>
              </a:rPr>
              <a:t>2 340,7 тыс. руб.</a:t>
            </a:r>
            <a:endParaRPr lang="ru-RU" sz="10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764" y="5075026"/>
            <a:ext cx="3024336" cy="93610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chemeClr val="tx1"/>
                </a:solidFill>
                <a:ea typeface="Calibri"/>
                <a:cs typeface="Times New Roman"/>
              </a:rPr>
              <a:t>взносы в ассоциацию муниципальных образований 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chemeClr val="tx1"/>
                </a:solidFill>
                <a:ea typeface="Calibri"/>
                <a:cs typeface="Times New Roman"/>
              </a:rPr>
              <a:t>50,0 тыс. руб.</a:t>
            </a:r>
            <a:endParaRPr lang="ru-RU" sz="14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76180" y="4714986"/>
            <a:ext cx="2232248" cy="129614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/>
                </a:solidFill>
                <a:ea typeface="Calibri"/>
                <a:cs typeface="Times New Roman"/>
              </a:rPr>
              <a:t>компенсационные выплаты руководителям территориальных органов самоуправления-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/>
                </a:solidFill>
                <a:ea typeface="Calibri"/>
                <a:cs typeface="Times New Roman"/>
              </a:rPr>
              <a:t>1 500,0 тыс. руб.</a:t>
            </a:r>
            <a:endParaRPr lang="ru-RU" sz="12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84808" y="404664"/>
            <a:ext cx="5184576" cy="129614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/>
                </a:solidFill>
                <a:ea typeface="Calibri"/>
                <a:cs typeface="Times New Roman"/>
              </a:rPr>
              <a:t>СОЦИАЛЬНО-ЭКОНОМИЧЕСКОЕ И ТЕРРИТОРИАЛЬНОЕ РАЗВИТИЕ ЕЙСКОГО ГОРОДСКОГО ПОСЕЛЕНИЯ ЕЙСКОГО РАЙОНА </a:t>
            </a:r>
            <a:endParaRPr lang="ru-RU" sz="16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61888" y="3060460"/>
            <a:ext cx="6030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Программа направлена на повышение уровня жизни населения  посредством строительства и развития инженерной инфраструктуры города, развития инициативы граждан по непосредственному решению вопросов местного значения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6667" y="1844824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Расходы:2017 год - 3 890,7 тыс. руб., 2018 год - 4 550,0 тыс. руб., 2019 год - 5 850,0 тыс. </a:t>
            </a:r>
            <a:r>
              <a:rPr lang="ru-RU" sz="2000" dirty="0" smtClean="0"/>
              <a:t>руб.</a:t>
            </a:r>
            <a:r>
              <a:rPr lang="en-US" sz="2000" dirty="0" smtClean="0"/>
              <a:t> </a:t>
            </a:r>
            <a:br>
              <a:rPr lang="en-US" sz="2000" dirty="0" smtClean="0"/>
            </a:br>
            <a:r>
              <a:rPr lang="ru-RU" sz="2000" dirty="0" smtClean="0"/>
              <a:t>Мероприятия </a:t>
            </a:r>
            <a:r>
              <a:rPr lang="ru-RU" sz="2000" dirty="0"/>
              <a:t>программы на 2017 год - 3 890,7  тыс. руб.					</a:t>
            </a:r>
          </a:p>
        </p:txBody>
      </p:sp>
    </p:spTree>
    <p:extLst>
      <p:ext uri="{BB962C8B-B14F-4D97-AF65-F5344CB8AC3E}">
        <p14:creationId xmlns:p14="http://schemas.microsoft.com/office/powerpoint/2010/main" val="1697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7504" y="3447091"/>
            <a:ext cx="2013192" cy="1779885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Управления имущественных и земельных отношений администрации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5 445,7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3652957"/>
            <a:ext cx="2664296" cy="1368152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содержание и обслуживание объектов, состоящих в казне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494,8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43352" y="3652956"/>
            <a:ext cx="2504376" cy="2152307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мероприятия, связанные с управлением муниципальным имуществом (оценка недвижимости, признание прав и регулирование отношений, касающихся муниципальной собственности) 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1 130,0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00908" y="210400"/>
            <a:ext cx="4104456" cy="1296144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ПОВЫШЕНИЕ ЭФФЕКТИВНОСТИ УПРАВЛЕНИЯ МУНИЦИПАЛЬНОЙ СОБСТВЕННОСТЬЮ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5269304"/>
            <a:ext cx="2232248" cy="1255004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прочие обязательства муниципального образования (в том числе оплата судебных решений, предъявляемых к казне поселения)- 200,0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3952" y="2800760"/>
            <a:ext cx="5598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задачами данной программы являются повышение результативности и эффективности управления, использования и распоряжения муниципальной собственностью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8544" y="1700808"/>
            <a:ext cx="87891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Расходы:2017 год -7 270,5 тыс. руб., 2018 год - 7 895,7 тыс. руб., 2019 год - 7 695,7,2 тыс. </a:t>
            </a:r>
            <a:r>
              <a:rPr lang="ru-RU" sz="2000" dirty="0" smtClean="0"/>
              <a:t>руб.</a:t>
            </a:r>
            <a:r>
              <a:rPr lang="en-US" sz="2000" dirty="0" smtClean="0"/>
              <a:t> </a:t>
            </a:r>
            <a:br>
              <a:rPr lang="en-US" sz="2000" dirty="0" smtClean="0"/>
            </a:br>
            <a:r>
              <a:rPr lang="ru-RU" sz="2000" dirty="0" smtClean="0"/>
              <a:t>Мероприятия </a:t>
            </a:r>
            <a:r>
              <a:rPr lang="ru-RU" sz="2000" dirty="0"/>
              <a:t>программы на 2017 год - 7 270,5  тыс. руб.							</a:t>
            </a:r>
          </a:p>
        </p:txBody>
      </p:sp>
    </p:spTree>
    <p:extLst>
      <p:ext uri="{BB962C8B-B14F-4D97-AF65-F5344CB8AC3E}">
        <p14:creationId xmlns:p14="http://schemas.microsoft.com/office/powerpoint/2010/main" val="3711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95536" y="3893681"/>
            <a:ext cx="1800200" cy="1327153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финансовая поддержка хуторских казачьих обществ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100,0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00936" y="4125280"/>
            <a:ext cx="2232248" cy="1095554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размещение официальной информации в средствах массовой информации 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700,0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00936" y="5589240"/>
            <a:ext cx="2232248" cy="1162408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поддержка деятельности общественных организаций 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250,0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27232" y="298408"/>
            <a:ext cx="3120416" cy="1008112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ГРАЖДАНСКОГО ОБЩЕСТВА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33928" y="3744636"/>
            <a:ext cx="2232248" cy="1476198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условий для развития физической культуры и массового спорта, организацию проведения официальных физкультурно-оздоровительных и спортивных мероприятий - 875,0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88256" y="2878146"/>
            <a:ext cx="5598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Основной целью программы является развитие в городе институтов гражданского общества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501029"/>
            <a:ext cx="876247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Расходы:2017 год - 1 925,0 тыс. руб., 2018 год - 2 075,0 тыс. руб., 2019 год - 2 075,0 тыс. руб</a:t>
            </a:r>
            <a:r>
              <a:rPr lang="ru-RU" sz="2000" dirty="0" smtClean="0"/>
              <a:t>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Мероприятия </a:t>
            </a:r>
            <a:r>
              <a:rPr lang="ru-RU" sz="2000" dirty="0"/>
              <a:t>программы на 2017 год - 1 925,0  тыс. руб.							</a:t>
            </a:r>
          </a:p>
          <a:p>
            <a:r>
              <a:rPr lang="ru-RU" sz="2000" dirty="0"/>
              <a:t>								</a:t>
            </a:r>
          </a:p>
        </p:txBody>
      </p:sp>
    </p:spTree>
    <p:extLst>
      <p:ext uri="{BB962C8B-B14F-4D97-AF65-F5344CB8AC3E}">
        <p14:creationId xmlns:p14="http://schemas.microsoft.com/office/powerpoint/2010/main" val="401145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483768" y="548680"/>
            <a:ext cx="4608512" cy="864096"/>
          </a:xfrm>
          <a:prstGeom prst="rect">
            <a:avLst/>
          </a:prstGeom>
          <a:solidFill>
            <a:srgbClr val="0099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ДОСТУПНАЯ СРЕДА</a:t>
            </a:r>
            <a:endParaRPr lang="ru-RU" sz="18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28940" y="3140968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Основными задачами программы повышение уровня и качества жизни инвалидов, формирование условий для беспрепятственного доступа к приоритетным объектам и услугам инвалидов и других маломобильных групп населения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828" y="1700808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Расходы:2017 год - 1 959,6 тыс. руб., 2018 год - 1 552,4 тыс. руб., 2019 год - 1 201,0 тыс. руб</a:t>
            </a:r>
            <a:r>
              <a:rPr lang="ru-RU" dirty="0" smtClean="0"/>
              <a:t>.</a:t>
            </a:r>
            <a:r>
              <a:rPr lang="ru-RU" dirty="0"/>
              <a:t>		</a:t>
            </a:r>
          </a:p>
          <a:p>
            <a:r>
              <a:rPr lang="ru-RU" dirty="0" smtClean="0"/>
              <a:t>Мероприятия </a:t>
            </a:r>
            <a:r>
              <a:rPr lang="ru-RU" dirty="0"/>
              <a:t>программы на 2017 год - 1 959,6  тыс. руб.							</a:t>
            </a:r>
          </a:p>
        </p:txBody>
      </p:sp>
    </p:spTree>
    <p:extLst>
      <p:ext uri="{BB962C8B-B14F-4D97-AF65-F5344CB8AC3E}">
        <p14:creationId xmlns:p14="http://schemas.microsoft.com/office/powerpoint/2010/main" val="316843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7544" y="3996769"/>
            <a:ext cx="2077928" cy="872391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казенных учреждений культуры и молодежной политики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13 517,1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4035" y="3910972"/>
            <a:ext cx="1937304" cy="853660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проведение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мероприятий молодёжной политики  - 420,0 тыс. руб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</a:t>
            </a:r>
            <a:endParaRPr lang="en-US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3084" y="3806446"/>
            <a:ext cx="2088232" cy="1062713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проведение праздничных мероприятий и памятных дат (общегородские мероприятия)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5 000,0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2704" y="2132856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является сохранение и развитие культуры города, расширение доступа различных категорий населения к культурным ценностям, сохранение историко-культурного наследия, развитие молодежной политики, укрепление материально-технической базы учреждений культуры и молодежной политики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14988" y="5272271"/>
            <a:ext cx="1639660" cy="1300230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пожарной безопасности учреждений культуры и молодёжной политики   -                                   1 499,9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41677" y="5301208"/>
            <a:ext cx="1264144" cy="918200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Организация работы с молодёжью - 1 950,0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37873" y="5301208"/>
            <a:ext cx="1562448" cy="951659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Содействие в трудоустройстве несовершеннолетних граждан - 901,8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70610" y="1411988"/>
            <a:ext cx="5861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Расходы:2016 год - 67 561,3 тыс. руб.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75144" y="322266"/>
            <a:ext cx="5193712" cy="864096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КУЛЬТУРЫ И МОЛОДЕЖНОЙ ПОЛИТИКИ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83969" y="4838277"/>
            <a:ext cx="1867640" cy="1953862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реализация прочих мероприятий в области культуры (пополнение библиотечного фонда, проведение ремонтных работ, укрепление материально-технической базы учреждений культуры и молодёжной политики)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7 040,0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288686" y="3501008"/>
            <a:ext cx="1474827" cy="1185644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бюджетных учреждений культуры  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61 236,9тыс.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7878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03648" y="980728"/>
            <a:ext cx="6552728" cy="1008112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РАЗВИТИЕ САНАТОРНО_КУРОРТНОГО И ТУРИСТИЧЕСКОГО КОМПЛЕКСА</a:t>
            </a:r>
            <a:endParaRPr lang="ru-RU" sz="20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7360" y="3504783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Основными задачами программы является комплексное развитие санаторно-курортного и туристического комплекса на территории города, создание условий для повышения инвестиционной привлекательности города, увеличение объема услуг, оказываемых организациями санаторно-курортного и туристического комплекса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204864"/>
            <a:ext cx="83884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Расходы:2017 год - 300,0 тыс. руб.,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2018 </a:t>
            </a:r>
            <a:r>
              <a:rPr lang="ru-RU" sz="2000" dirty="0"/>
              <a:t>год - 300,0 тыс. руб., </a:t>
            </a:r>
            <a:r>
              <a:rPr lang="ru-RU" sz="2000" dirty="0" smtClean="0"/>
              <a:t>2019 </a:t>
            </a:r>
            <a:r>
              <a:rPr lang="ru-RU" sz="2000" dirty="0"/>
              <a:t>год - 300,0 тыс. </a:t>
            </a:r>
            <a:r>
              <a:rPr lang="ru-RU" sz="2000" dirty="0" smtClean="0"/>
              <a:t>руб.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Мероприятия </a:t>
            </a:r>
            <a:r>
              <a:rPr lang="ru-RU" sz="2000" dirty="0"/>
              <a:t>программы на 2017 год - 300,0  тыс. руб.							</a:t>
            </a:r>
          </a:p>
        </p:txBody>
      </p:sp>
    </p:spTree>
    <p:extLst>
      <p:ext uri="{BB962C8B-B14F-4D97-AF65-F5344CB8AC3E}">
        <p14:creationId xmlns:p14="http://schemas.microsoft.com/office/powerpoint/2010/main" val="390696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03648" y="980728"/>
            <a:ext cx="6552728" cy="1008112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РАЗВИТИЕ, СОДЕРЖАНИЕ УЛИЧНО ДОРОЖНОЙ СЕТИ  И ОБЕСПЕЧЕНИЕ </a:t>
            </a:r>
            <a:r>
              <a:rPr lang="ru-RU" sz="20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БЕЗОПАСНОСТИ </a:t>
            </a:r>
            <a:r>
              <a:rPr lang="ru-RU" sz="20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ДОРОЖНОГО ДВИЖЕНИЯ</a:t>
            </a:r>
            <a:endParaRPr lang="ru-RU" sz="20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13091" y="3789040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Основными задачами программы является сокращение количества дорожно-транспортных </a:t>
            </a:r>
            <a:r>
              <a:rPr lang="ru-RU" sz="1200" dirty="0" smtClean="0"/>
              <a:t>происшествий, </a:t>
            </a:r>
            <a:r>
              <a:rPr lang="ru-RU" sz="1200" dirty="0"/>
              <a:t>снижение ущерба от дорожно-транспортных </a:t>
            </a:r>
            <a:r>
              <a:rPr lang="ru-RU" sz="1200" dirty="0" smtClean="0"/>
              <a:t>происшествий, </a:t>
            </a:r>
            <a:r>
              <a:rPr lang="ru-RU" sz="1200" dirty="0"/>
              <a:t>проведение мероприятий, связанных с предупреждением дорожно-транспортных происшествий, совершенствованием организации движения транспорта и пешеходов в населённых пунктов, в том числе содержание и обслуживание светофорных объектов и средств регулирования дорожного движения, модернизация существующих и установка новых светофорных объектов, оплата за электроэнергию светофорных объектов и прочие расходы, связанные с созданием безопасных и благоприятных </a:t>
            </a:r>
            <a:r>
              <a:rPr lang="ru-RU" sz="1200" dirty="0" smtClean="0"/>
              <a:t>условий </a:t>
            </a:r>
            <a:r>
              <a:rPr lang="ru-RU" sz="1200" dirty="0"/>
              <a:t>на дорогах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1622" y="2276872"/>
            <a:ext cx="73262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Расходы:2017 год - 60 704,0 тыс. руб., </a:t>
            </a:r>
            <a:endParaRPr lang="en-US" sz="2000" dirty="0" smtClean="0"/>
          </a:p>
          <a:p>
            <a:r>
              <a:rPr lang="ru-RU" sz="2000" dirty="0" smtClean="0"/>
              <a:t>2018 </a:t>
            </a:r>
            <a:r>
              <a:rPr lang="ru-RU" sz="2000" dirty="0"/>
              <a:t>год - 53 066,8 тыс. руб., 2019 год - 55 076,2 тыс. руб</a:t>
            </a:r>
            <a:r>
              <a:rPr lang="ru-RU" sz="2000" dirty="0" smtClean="0"/>
              <a:t>. </a:t>
            </a:r>
            <a:endParaRPr lang="en-US" sz="2000" dirty="0" smtClean="0"/>
          </a:p>
          <a:p>
            <a:r>
              <a:rPr lang="ru-RU" sz="2000" dirty="0" smtClean="0"/>
              <a:t>Мероприятия </a:t>
            </a:r>
            <a:r>
              <a:rPr lang="ru-RU" sz="2000" dirty="0"/>
              <a:t>программы на 2017 год - 60 704,0  тыс. руб.							</a:t>
            </a:r>
          </a:p>
        </p:txBody>
      </p:sp>
    </p:spTree>
    <p:extLst>
      <p:ext uri="{BB962C8B-B14F-4D97-AF65-F5344CB8AC3E}">
        <p14:creationId xmlns:p14="http://schemas.microsoft.com/office/powerpoint/2010/main" val="64367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56" y="908720"/>
            <a:ext cx="7829550" cy="459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1" y="620688"/>
            <a:ext cx="8956005" cy="566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9001000" cy="561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2034"/>
            <a:ext cx="9010956" cy="577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4356"/>
            <a:ext cx="8928992" cy="567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4" y="536128"/>
            <a:ext cx="9085890" cy="584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7" y="615899"/>
            <a:ext cx="9082137" cy="567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9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маркетингового плана">
  <a:themeElements>
    <a:clrScheme name="ms_pptmarketplan_tp01017812 1">
      <a:dk1>
        <a:srgbClr val="336699"/>
      </a:dk1>
      <a:lt1>
        <a:srgbClr val="FFFFFF"/>
      </a:lt1>
      <a:dk2>
        <a:srgbClr val="0066FF"/>
      </a:dk2>
      <a:lt2>
        <a:srgbClr val="AFB5D2"/>
      </a:lt2>
      <a:accent1>
        <a:srgbClr val="66CC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B8E2FF"/>
      </a:accent5>
      <a:accent6>
        <a:srgbClr val="8AE7B9"/>
      </a:accent6>
      <a:hlink>
        <a:srgbClr val="FF99FF"/>
      </a:hlink>
      <a:folHlink>
        <a:srgbClr val="CCCCFF"/>
      </a:folHlink>
    </a:clrScheme>
    <a:fontScheme name="ms_pptmarketplan_tp01017812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ms_pptmarketplan_tp01017812 1">
        <a:dk1>
          <a:srgbClr val="336699"/>
        </a:dk1>
        <a:lt1>
          <a:srgbClr val="FFFFFF"/>
        </a:lt1>
        <a:dk2>
          <a:srgbClr val="0066FF"/>
        </a:dk2>
        <a:lt2>
          <a:srgbClr val="AFB5D2"/>
        </a:lt2>
        <a:accent1>
          <a:srgbClr val="66CCFF"/>
        </a:accent1>
        <a:accent2>
          <a:srgbClr val="99FFCC"/>
        </a:accent2>
        <a:accent3>
          <a:srgbClr val="FFFFFF"/>
        </a:accent3>
        <a:accent4>
          <a:srgbClr val="2A5682"/>
        </a:accent4>
        <a:accent5>
          <a:srgbClr val="B8E2FF"/>
        </a:accent5>
        <a:accent6>
          <a:srgbClr val="8AE7B9"/>
        </a:accent6>
        <a:hlink>
          <a:srgbClr val="FF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marketplan_tp01017812 2">
        <a:dk1>
          <a:srgbClr val="003366"/>
        </a:dk1>
        <a:lt1>
          <a:srgbClr val="CCECFF"/>
        </a:lt1>
        <a:dk2>
          <a:srgbClr val="4B3384"/>
        </a:dk2>
        <a:lt2>
          <a:srgbClr val="849CBB"/>
        </a:lt2>
        <a:accent1>
          <a:srgbClr val="90DBFF"/>
        </a:accent1>
        <a:accent2>
          <a:srgbClr val="99FFCC"/>
        </a:accent2>
        <a:accent3>
          <a:srgbClr val="E2F4FF"/>
        </a:accent3>
        <a:accent4>
          <a:srgbClr val="002A56"/>
        </a:accent4>
        <a:accent5>
          <a:srgbClr val="C6EAFF"/>
        </a:accent5>
        <a:accent6>
          <a:srgbClr val="8AE7B9"/>
        </a:accent6>
        <a:hlink>
          <a:srgbClr val="DFC0FF"/>
        </a:hlink>
        <a:folHlink>
          <a:srgbClr val="6DC5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marketplan_tp01017812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маркетингового плана</Template>
  <TotalTime>1495</TotalTime>
  <Words>1480</Words>
  <Application>Microsoft Office PowerPoint</Application>
  <PresentationFormat>Экран (4:3)</PresentationFormat>
  <Paragraphs>108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Презентация маркетингового плана</vt:lpstr>
      <vt:lpstr>Бюджет Ейского городского поселения Ейского района на 2017-2019 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Ейского городского поселения Ейского района</dc:title>
  <dc:creator>admin</dc:creator>
  <cp:lastModifiedBy>ppRoman</cp:lastModifiedBy>
  <cp:revision>94</cp:revision>
  <cp:lastPrinted>2014-12-12T09:29:19Z</cp:lastPrinted>
  <dcterms:created xsi:type="dcterms:W3CDTF">2014-12-11T13:11:44Z</dcterms:created>
  <dcterms:modified xsi:type="dcterms:W3CDTF">2017-02-16T13:37:24Z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TC010178121049</vt:lpwstr>
  </property>
</Properties>
</file>