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24"/>
  </p:notesMasterIdLst>
  <p:sldIdLst>
    <p:sldId id="256" r:id="rId2"/>
    <p:sldId id="257" r:id="rId3"/>
    <p:sldId id="258" r:id="rId4"/>
    <p:sldId id="270" r:id="rId5"/>
    <p:sldId id="281" r:id="rId6"/>
    <p:sldId id="277" r:id="rId7"/>
    <p:sldId id="278" r:id="rId8"/>
    <p:sldId id="272" r:id="rId9"/>
    <p:sldId id="282" r:id="rId10"/>
    <p:sldId id="259" r:id="rId11"/>
    <p:sldId id="279" r:id="rId12"/>
    <p:sldId id="260" r:id="rId13"/>
    <p:sldId id="261" r:id="rId14"/>
    <p:sldId id="283" r:id="rId15"/>
    <p:sldId id="284" r:id="rId16"/>
    <p:sldId id="285" r:id="rId17"/>
    <p:sldId id="286" r:id="rId18"/>
    <p:sldId id="264" r:id="rId19"/>
    <p:sldId id="280" r:id="rId20"/>
    <p:sldId id="267" r:id="rId21"/>
    <p:sldId id="266" r:id="rId22"/>
    <p:sldId id="275" r:id="rId23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2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7594" autoAdjust="0"/>
  </p:normalViewPr>
  <p:slideViewPr>
    <p:cSldViewPr snapToGrid="0" showGuides="1">
      <p:cViewPr varScale="1">
        <p:scale>
          <a:sx n="97" d="100"/>
          <a:sy n="97" d="100"/>
        </p:scale>
        <p:origin x="114" y="504"/>
      </p:cViewPr>
      <p:guideLst>
        <p:guide orient="horz" pos="2160"/>
        <p:guide pos="3840"/>
        <p:guide orient="horz" pos="22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solidFill>
                  <a:schemeClr val="bg1"/>
                </a:solidFill>
              </a:defRPr>
            </a:pPr>
            <a:r>
              <a:rPr lang="ru-RU" sz="1600" dirty="0">
                <a:solidFill>
                  <a:schemeClr val="bg1"/>
                </a:solidFill>
              </a:rPr>
              <a:t>млн.руб.</a:t>
            </a:r>
          </a:p>
        </c:rich>
      </c:tx>
      <c:layout>
        <c:manualLayout>
          <c:xMode val="edge"/>
          <c:yMode val="edge"/>
          <c:x val="0.89073589812313014"/>
          <c:y val="1.612361608273573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"/>
          <c:y val="0.16206625198080313"/>
          <c:w val="0.9730144127568231"/>
          <c:h val="0.7087746961639970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собственные доходы бюджета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  <c:pt idx="3">
                  <c:v>2025 год</c:v>
                </c:pt>
                <c:pt idx="4">
                  <c:v>2026 год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502.1</c:v>
                </c:pt>
                <c:pt idx="1">
                  <c:v>508.6</c:v>
                </c:pt>
                <c:pt idx="2">
                  <c:v>515.9</c:v>
                </c:pt>
                <c:pt idx="3">
                  <c:v>524.70000000000005</c:v>
                </c:pt>
                <c:pt idx="4">
                  <c:v>534.79999999999995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99-41B7-95B2-CB6983F9948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  <c:pt idx="3">
                  <c:v>2025 год</c:v>
                </c:pt>
                <c:pt idx="4">
                  <c:v>2026 год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173.2</c:v>
                </c:pt>
                <c:pt idx="1">
                  <c:v>1142.5</c:v>
                </c:pt>
                <c:pt idx="2">
                  <c:v>248.8</c:v>
                </c:pt>
                <c:pt idx="3">
                  <c:v>20.2</c:v>
                </c:pt>
                <c:pt idx="4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99-41B7-95B2-CB6983F9948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106726912"/>
        <c:axId val="106728448"/>
      </c:barChart>
      <c:catAx>
        <c:axId val="1067269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106728448"/>
        <c:crosses val="autoZero"/>
        <c:auto val="1"/>
        <c:lblAlgn val="ctr"/>
        <c:lblOffset val="100"/>
        <c:noMultiLvlLbl val="0"/>
      </c:catAx>
      <c:valAx>
        <c:axId val="10672844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06726912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>
              <a:solidFill>
                <a:schemeClr val="bg1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млн.руб</c:v>
                </c:pt>
              </c:strCache>
            </c:strRef>
          </c:tx>
          <c:explosion val="1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Налог на доходы физических лиц</c:v>
                </c:pt>
                <c:pt idx="1">
                  <c:v>Налог на имущество физических лиц</c:v>
                </c:pt>
                <c:pt idx="2">
                  <c:v>Земельный налог</c:v>
                </c:pt>
                <c:pt idx="3">
                  <c:v>Аренда земли </c:v>
                </c:pt>
                <c:pt idx="4">
                  <c:v>Аренда имущества</c:v>
                </c:pt>
                <c:pt idx="5">
                  <c:v>Прочие доходы</c:v>
                </c:pt>
              </c:strCache>
            </c:strRef>
          </c:cat>
          <c:val>
            <c:numRef>
              <c:f>Лист1!$B$2:$B$7</c:f>
              <c:numCache>
                <c:formatCode>#\ ##0.0;[Red]\-#\ ##0.0</c:formatCode>
                <c:ptCount val="6"/>
                <c:pt idx="0">
                  <c:v>228.7</c:v>
                </c:pt>
                <c:pt idx="1">
                  <c:v>50.5</c:v>
                </c:pt>
                <c:pt idx="2">
                  <c:v>62.9</c:v>
                </c:pt>
                <c:pt idx="3">
                  <c:v>51.9</c:v>
                </c:pt>
                <c:pt idx="4">
                  <c:v>71.7</c:v>
                </c:pt>
                <c:pt idx="5">
                  <c:v>50.1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79-43DD-AC0C-67FF92CC3FD0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2312874414157291E-2"/>
          <c:y val="0.11996027719140208"/>
          <c:w val="0.90566557285215155"/>
          <c:h val="0.7923330638115445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2024 год, млн.руб.</c:v>
                </c:pt>
              </c:strCache>
            </c:strRef>
          </c:tx>
          <c:explosion val="25"/>
          <c:dLbls>
            <c:dLbl>
              <c:idx val="5"/>
              <c:layout>
                <c:manualLayout>
                  <c:x val="-0.23349235899330431"/>
                  <c:y val="0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753-4900-99D7-EA91D24F297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12700" cap="flat" cmpd="sng" algn="ctr">
                  <a:solidFill>
                    <a:schemeClr val="dk1"/>
                  </a:solidFill>
                  <a:prstDash val="solid"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Общегосударственные расходы, 136,6 м.р</c:v>
                </c:pt>
                <c:pt idx="1">
                  <c:v>Национальная безопасность и правохранительная деятельность, 22,2 м.р.</c:v>
                </c:pt>
                <c:pt idx="2">
                  <c:v>Национальная экономика, 239,2 м.р</c:v>
                </c:pt>
                <c:pt idx="3">
                  <c:v>Жилищно-коммунальное хозяйство, 220,2 м.р</c:v>
                </c:pt>
                <c:pt idx="4">
                  <c:v>Образование, 16,9 м.р.</c:v>
                </c:pt>
                <c:pt idx="5">
                  <c:v>Культура и молодежная политика, 129,7 м.р.</c:v>
                </c:pt>
                <c:pt idx="6">
                  <c:v>Соц.политика, 15,0 м.р.</c:v>
                </c:pt>
                <c:pt idx="7">
                  <c:v>Прочие расходы, 1,8 м.р</c:v>
                </c:pt>
              </c:strCache>
            </c:strRef>
          </c:cat>
          <c:val>
            <c:numRef>
              <c:f>Лист1!$B$2:$B$9</c:f>
              <c:numCache>
                <c:formatCode>#\ ##0.0</c:formatCode>
                <c:ptCount val="8"/>
                <c:pt idx="0">
                  <c:v>136.6</c:v>
                </c:pt>
                <c:pt idx="1">
                  <c:v>22.2</c:v>
                </c:pt>
                <c:pt idx="2">
                  <c:v>239.2</c:v>
                </c:pt>
                <c:pt idx="3">
                  <c:v>220.2</c:v>
                </c:pt>
                <c:pt idx="4">
                  <c:v>16.899999999999999</c:v>
                </c:pt>
                <c:pt idx="5">
                  <c:v>129.69999999999999</c:v>
                </c:pt>
                <c:pt idx="6">
                  <c:v>15</c:v>
                </c:pt>
                <c:pt idx="7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B2-4822-BC0D-272A5E64A0E7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Общегосударственные расходы </c:v>
                </c:pt>
                <c:pt idx="1">
                  <c:v>Дорожное хозяйство (дорожные фонды) </c:v>
                </c:pt>
                <c:pt idx="2">
                  <c:v>Жилищно-коммунальное хозяйство</c:v>
                </c:pt>
                <c:pt idx="3">
                  <c:v>Культура и молодёжная политика</c:v>
                </c:pt>
                <c:pt idx="4">
                  <c:v>Прочие расходы</c:v>
                </c:pt>
              </c:strCache>
            </c:strRef>
          </c:cat>
          <c:val>
            <c:numRef>
              <c:f>Лист1!$B$2:$B$6</c:f>
              <c:numCache>
                <c:formatCode>#\ ##0.0</c:formatCode>
                <c:ptCount val="5"/>
                <c:pt idx="0">
                  <c:v>87552.9</c:v>
                </c:pt>
                <c:pt idx="1">
                  <c:v>86322.5</c:v>
                </c:pt>
                <c:pt idx="2">
                  <c:v>280382.59999999998</c:v>
                </c:pt>
                <c:pt idx="3">
                  <c:v>119229.8</c:v>
                </c:pt>
                <c:pt idx="4">
                  <c:v>103135.9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7D-47BC-AA69-7CB476F87FF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Общегосударственные расходы </c:v>
                </c:pt>
                <c:pt idx="1">
                  <c:v>Дорожное хозяйство (дорожные фонды) </c:v>
                </c:pt>
                <c:pt idx="2">
                  <c:v>Жилищно-коммунальное хозяйство</c:v>
                </c:pt>
                <c:pt idx="3">
                  <c:v>Культура и молодёжная политика</c:v>
                </c:pt>
                <c:pt idx="4">
                  <c:v>Прочие расходы</c:v>
                </c:pt>
              </c:strCache>
            </c:strRef>
          </c:cat>
          <c:val>
            <c:numRef>
              <c:f>Лист1!$C$2:$C$6</c:f>
              <c:numCache>
                <c:formatCode>#\ ##0.0</c:formatCode>
                <c:ptCount val="5"/>
                <c:pt idx="0">
                  <c:v>102528.6</c:v>
                </c:pt>
                <c:pt idx="1">
                  <c:v>152069</c:v>
                </c:pt>
                <c:pt idx="2">
                  <c:v>429435.5</c:v>
                </c:pt>
                <c:pt idx="3">
                  <c:v>125218.3</c:v>
                </c:pt>
                <c:pt idx="4">
                  <c:v>903594.1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7D-47BC-AA69-7CB476F87FF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Общегосударственные расходы </c:v>
                </c:pt>
                <c:pt idx="1">
                  <c:v>Дорожное хозяйство (дорожные фонды) </c:v>
                </c:pt>
                <c:pt idx="2">
                  <c:v>Жилищно-коммунальное хозяйство</c:v>
                </c:pt>
                <c:pt idx="3">
                  <c:v>Культура и молодёжная политика</c:v>
                </c:pt>
                <c:pt idx="4">
                  <c:v>Прочие расходы</c:v>
                </c:pt>
              </c:strCache>
            </c:strRef>
          </c:cat>
          <c:val>
            <c:numRef>
              <c:f>Лист1!$D$2:$D$6</c:f>
              <c:numCache>
                <c:formatCode>#\ ##0.0</c:formatCode>
                <c:ptCount val="5"/>
                <c:pt idx="0">
                  <c:v>136621.5</c:v>
                </c:pt>
                <c:pt idx="1">
                  <c:v>225657.5</c:v>
                </c:pt>
                <c:pt idx="2">
                  <c:v>220197.2</c:v>
                </c:pt>
                <c:pt idx="3">
                  <c:v>129670.8</c:v>
                </c:pt>
                <c:pt idx="4">
                  <c:v>52571.199999999997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7D-47BC-AA69-7CB476F87FFD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Общегосударственные расходы </c:v>
                </c:pt>
                <c:pt idx="1">
                  <c:v>Дорожное хозяйство (дорожные фонды) </c:v>
                </c:pt>
                <c:pt idx="2">
                  <c:v>Жилищно-коммунальное хозяйство</c:v>
                </c:pt>
                <c:pt idx="3">
                  <c:v>Культура и молодёжная политика</c:v>
                </c:pt>
                <c:pt idx="4">
                  <c:v>Прочие расходы</c:v>
                </c:pt>
              </c:strCache>
            </c:strRef>
          </c:cat>
          <c:val>
            <c:numRef>
              <c:f>Лист1!$E$2:$E$6</c:f>
              <c:numCache>
                <c:formatCode>#\ ##0.0</c:formatCode>
                <c:ptCount val="5"/>
                <c:pt idx="0">
                  <c:v>104406.8</c:v>
                </c:pt>
                <c:pt idx="1">
                  <c:v>51161.4</c:v>
                </c:pt>
                <c:pt idx="2">
                  <c:v>198937.7</c:v>
                </c:pt>
                <c:pt idx="3">
                  <c:v>129625.1</c:v>
                </c:pt>
                <c:pt idx="4">
                  <c:v>60764.3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47D-47BC-AA69-7CB476F87FFD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2026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Общегосударственные расходы </c:v>
                </c:pt>
                <c:pt idx="1">
                  <c:v>Дорожное хозяйство (дорожные фонды) </c:v>
                </c:pt>
                <c:pt idx="2">
                  <c:v>Жилищно-коммунальное хозяйство</c:v>
                </c:pt>
                <c:pt idx="3">
                  <c:v>Культура и молодёжная политика</c:v>
                </c:pt>
                <c:pt idx="4">
                  <c:v>Прочие расходы</c:v>
                </c:pt>
              </c:strCache>
            </c:strRef>
          </c:cat>
          <c:val>
            <c:numRef>
              <c:f>Лист1!$F$2:$F$6</c:f>
              <c:numCache>
                <c:formatCode>#\ ##0.0</c:formatCode>
                <c:ptCount val="5"/>
                <c:pt idx="0">
                  <c:v>103965.8</c:v>
                </c:pt>
                <c:pt idx="1">
                  <c:v>51561.4</c:v>
                </c:pt>
                <c:pt idx="2">
                  <c:v>194051.1</c:v>
                </c:pt>
                <c:pt idx="3">
                  <c:v>129213.5</c:v>
                </c:pt>
                <c:pt idx="4">
                  <c:v>71970.399999999994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47D-47BC-AA69-7CB476F87F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223680"/>
        <c:axId val="39225216"/>
      </c:barChart>
      <c:catAx>
        <c:axId val="392236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9225216"/>
        <c:crosses val="autoZero"/>
        <c:auto val="1"/>
        <c:lblAlgn val="ctr"/>
        <c:lblOffset val="100"/>
        <c:noMultiLvlLbl val="0"/>
      </c:catAx>
      <c:valAx>
        <c:axId val="39225216"/>
        <c:scaling>
          <c:orientation val="minMax"/>
        </c:scaling>
        <c:delete val="0"/>
        <c:axPos val="l"/>
        <c:majorGridlines/>
        <c:numFmt formatCode="#\ ##0.0" sourceLinked="1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3922368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>
                <a:solidFill>
                  <a:schemeClr val="bg1"/>
                </a:solidFill>
              </a:defRPr>
            </a:pPr>
            <a:endParaRPr lang="ru-RU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общегос.вопросы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  <c:pt idx="3">
                  <c:v>2025 год</c:v>
                </c:pt>
                <c:pt idx="4">
                  <c:v>2026 год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0.129</c:v>
                </c:pt>
                <c:pt idx="1">
                  <c:v>0.06</c:v>
                </c:pt>
                <c:pt idx="2">
                  <c:v>0.17899999999999999</c:v>
                </c:pt>
                <c:pt idx="3">
                  <c:v>0.192</c:v>
                </c:pt>
                <c:pt idx="4">
                  <c:v>0.189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72-40C1-9275-4DFE44C2C47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Дорожное хоз.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  <c:pt idx="3">
                  <c:v>2025 год</c:v>
                </c:pt>
                <c:pt idx="4">
                  <c:v>2026 год</c:v>
                </c:pt>
              </c:strCache>
            </c:strRef>
          </c:cat>
          <c:val>
            <c:numRef>
              <c:f>Лист1!$C$2:$C$6</c:f>
              <c:numCache>
                <c:formatCode>0.0%</c:formatCode>
                <c:ptCount val="5"/>
                <c:pt idx="0">
                  <c:v>0.127</c:v>
                </c:pt>
                <c:pt idx="1">
                  <c:v>8.8999999999999996E-2</c:v>
                </c:pt>
                <c:pt idx="2">
                  <c:v>0.29499999999999998</c:v>
                </c:pt>
                <c:pt idx="3">
                  <c:v>9.4E-2</c:v>
                </c:pt>
                <c:pt idx="4">
                  <c:v>9.4E-2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72-40C1-9275-4DFE44C2C47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ЖКХ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  <c:pt idx="3">
                  <c:v>2025 год</c:v>
                </c:pt>
                <c:pt idx="4">
                  <c:v>2026 год</c:v>
                </c:pt>
              </c:strCache>
            </c:strRef>
          </c:cat>
          <c:val>
            <c:numRef>
              <c:f>Лист1!$D$2:$D$6</c:f>
              <c:numCache>
                <c:formatCode>0.0%</c:formatCode>
                <c:ptCount val="5"/>
                <c:pt idx="0">
                  <c:v>0.41399999999999998</c:v>
                </c:pt>
                <c:pt idx="1">
                  <c:v>0.25</c:v>
                </c:pt>
                <c:pt idx="2">
                  <c:v>0.28799999999999998</c:v>
                </c:pt>
                <c:pt idx="3">
                  <c:v>0.36199999999999999</c:v>
                </c:pt>
                <c:pt idx="4">
                  <c:v>0.35199999999999998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272-40C1-9275-4DFE44C2C47E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Культура и мол.политика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  <c:pt idx="3">
                  <c:v>2025 год</c:v>
                </c:pt>
                <c:pt idx="4">
                  <c:v>2026 год</c:v>
                </c:pt>
              </c:strCache>
            </c:strRef>
          </c:cat>
          <c:val>
            <c:numRef>
              <c:f>Лист1!$E$2:$E$6</c:f>
              <c:numCache>
                <c:formatCode>0.0%</c:formatCode>
                <c:ptCount val="5"/>
                <c:pt idx="0">
                  <c:v>0.17599999999999999</c:v>
                </c:pt>
                <c:pt idx="1">
                  <c:v>7.2999999999999995E-2</c:v>
                </c:pt>
                <c:pt idx="2">
                  <c:v>0.17</c:v>
                </c:pt>
                <c:pt idx="3">
                  <c:v>0.23799999999999999</c:v>
                </c:pt>
                <c:pt idx="4">
                  <c:v>0.23499999999999999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272-40C1-9275-4DFE44C2C47E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Прочие расходы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  <c:pt idx="3">
                  <c:v>2025 год</c:v>
                </c:pt>
                <c:pt idx="4">
                  <c:v>2026 год</c:v>
                </c:pt>
              </c:strCache>
            </c:strRef>
          </c:cat>
          <c:val>
            <c:numRef>
              <c:f>Лист1!$F$2:$F$6</c:f>
              <c:numCache>
                <c:formatCode>0.0%</c:formatCode>
                <c:ptCount val="5"/>
                <c:pt idx="0">
                  <c:v>0.152</c:v>
                </c:pt>
                <c:pt idx="1">
                  <c:v>0.52700000000000002</c:v>
                </c:pt>
                <c:pt idx="2">
                  <c:v>6.9000000000000006E-2</c:v>
                </c:pt>
                <c:pt idx="3">
                  <c:v>0.111</c:v>
                </c:pt>
                <c:pt idx="4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272-40C1-9275-4DFE44C2C47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39629568"/>
        <c:axId val="39631104"/>
      </c:barChart>
      <c:catAx>
        <c:axId val="396295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600">
                <a:solidFill>
                  <a:schemeClr val="bg1"/>
                </a:solidFill>
              </a:defRPr>
            </a:pPr>
            <a:endParaRPr lang="ru-RU"/>
          </a:p>
        </c:txPr>
        <c:crossAx val="39631104"/>
        <c:crosses val="autoZero"/>
        <c:auto val="1"/>
        <c:lblAlgn val="ctr"/>
        <c:lblOffset val="100"/>
        <c:noMultiLvlLbl val="0"/>
      </c:catAx>
      <c:valAx>
        <c:axId val="3963110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39629568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600">
              <a:solidFill>
                <a:schemeClr val="bg1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solidFill>
                  <a:schemeClr val="bg1"/>
                </a:solidFill>
              </a:defRPr>
            </a:pPr>
            <a:r>
              <a:rPr lang="ru-RU" sz="1600" dirty="0">
                <a:solidFill>
                  <a:schemeClr val="bg1"/>
                </a:solidFill>
              </a:rPr>
              <a:t>тыс. руб.</a:t>
            </a:r>
          </a:p>
        </c:rich>
      </c:tx>
      <c:layout>
        <c:manualLayout>
          <c:xMode val="edge"/>
          <c:yMode val="edge"/>
          <c:x val="0.89164381882641697"/>
          <c:y val="1.4062499134934847E-2"/>
        </c:manualLayout>
      </c:layout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муниципальные прогрпаммы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2024 год</c:v>
                </c:pt>
                <c:pt idx="1">
                  <c:v>2025 год</c:v>
                </c:pt>
                <c:pt idx="2">
                  <c:v>2026 год</c:v>
                </c:pt>
              </c:strCache>
            </c:strRef>
          </c:cat>
          <c:val>
            <c:numRef>
              <c:f>Лист1!$B$2:$B$4</c:f>
              <c:numCache>
                <c:formatCode>#,##0.00</c:formatCode>
                <c:ptCount val="3"/>
                <c:pt idx="0">
                  <c:v>637962.1</c:v>
                </c:pt>
                <c:pt idx="1">
                  <c:v>438467.4</c:v>
                </c:pt>
                <c:pt idx="2" formatCode="General">
                  <c:v>430675.3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08-4E3E-9D79-CF18381C491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непрограмные мероприятия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2024 год</c:v>
                </c:pt>
                <c:pt idx="1">
                  <c:v>2025 год</c:v>
                </c:pt>
                <c:pt idx="2">
                  <c:v>2026 год</c:v>
                </c:pt>
              </c:strCache>
            </c:strRef>
          </c:cat>
          <c:val>
            <c:numRef>
              <c:f>Лист1!$C$2:$C$4</c:f>
              <c:numCache>
                <c:formatCode>#,##0</c:formatCode>
                <c:ptCount val="3"/>
                <c:pt idx="0" formatCode="#,##0.00">
                  <c:v>126756.1</c:v>
                </c:pt>
                <c:pt idx="1">
                  <c:v>92827.9</c:v>
                </c:pt>
                <c:pt idx="2" formatCode="#,##0.00">
                  <c:v>92386.9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08-4E3E-9D79-CF18381C491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Условно-утверждённые расходы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2024 год</c:v>
                </c:pt>
                <c:pt idx="1">
                  <c:v>2025 год</c:v>
                </c:pt>
                <c:pt idx="2">
                  <c:v>2026 год</c:v>
                </c:pt>
              </c:strCache>
            </c:strRef>
          </c:cat>
          <c:val>
            <c:numRef>
              <c:f>Лист1!$D$2:$D$4</c:f>
              <c:numCache>
                <c:formatCode>#,##0.00</c:formatCode>
                <c:ptCount val="3"/>
                <c:pt idx="1">
                  <c:v>13600</c:v>
                </c:pt>
                <c:pt idx="2">
                  <c:v>27700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108-4E3E-9D79-CF18381C491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41684352"/>
        <c:axId val="43529344"/>
      </c:barChart>
      <c:catAx>
        <c:axId val="416843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43529344"/>
        <c:crosses val="autoZero"/>
        <c:auto val="1"/>
        <c:lblAlgn val="ctr"/>
        <c:lblOffset val="100"/>
        <c:noMultiLvlLbl val="0"/>
      </c:catAx>
      <c:valAx>
        <c:axId val="43529344"/>
        <c:scaling>
          <c:orientation val="minMax"/>
        </c:scaling>
        <c:delete val="1"/>
        <c:axPos val="l"/>
        <c:numFmt formatCode="#,##0.00" sourceLinked="1"/>
        <c:majorTickMark val="none"/>
        <c:minorTickMark val="none"/>
        <c:tickLblPos val="nextTo"/>
        <c:crossAx val="41684352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200">
              <a:solidFill>
                <a:schemeClr val="bg1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Бюджетные кредиты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на 01.01.2023</c:v>
                </c:pt>
                <c:pt idx="1">
                  <c:v>на 01.01.2024</c:v>
                </c:pt>
                <c:pt idx="2">
                  <c:v>на 01.01.2025</c:v>
                </c:pt>
                <c:pt idx="3">
                  <c:v>на 01.01.2026</c:v>
                </c:pt>
                <c:pt idx="4">
                  <c:v>на 01.01.2027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51960</c:v>
                </c:pt>
                <c:pt idx="1">
                  <c:v>51960</c:v>
                </c:pt>
                <c:pt idx="2">
                  <c:v>51960</c:v>
                </c:pt>
                <c:pt idx="3">
                  <c:v>51960</c:v>
                </c:pt>
                <c:pt idx="4">
                  <c:v>51960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2C-45ED-BBF6-CB3752C536A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Кредиты коммерческих организаций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на 01.01.2023</c:v>
                </c:pt>
                <c:pt idx="1">
                  <c:v>на 01.01.2024</c:v>
                </c:pt>
                <c:pt idx="2">
                  <c:v>на 01.01.2025</c:v>
                </c:pt>
                <c:pt idx="3">
                  <c:v>на 01.01.2026</c:v>
                </c:pt>
                <c:pt idx="4">
                  <c:v>на 01.01.2027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2C-45ED-BBF6-CB3752C536A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39976320"/>
        <c:axId val="42927232"/>
      </c:barChart>
      <c:catAx>
        <c:axId val="399763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42927232"/>
        <c:crosses val="autoZero"/>
        <c:auto val="1"/>
        <c:lblAlgn val="ctr"/>
        <c:lblOffset val="100"/>
        <c:noMultiLvlLbl val="0"/>
      </c:catAx>
      <c:valAx>
        <c:axId val="42927232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39976320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>
              <a:solidFill>
                <a:schemeClr val="bg1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33E475-0C5F-4C87-A6AF-9DAC9C94EA01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19FF2C3-393A-4FCB-9E54-408E7722B8F6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2500" dirty="0"/>
            <a:t>жилищное- хозяйство</a:t>
          </a:r>
        </a:p>
      </dgm:t>
    </dgm:pt>
    <dgm:pt modelId="{963DB18F-4069-4BEA-A3F1-AA63EEEDAF20}" type="parTrans" cxnId="{023B7518-196E-4DC6-9A10-8CCC205E1282}">
      <dgm:prSet/>
      <dgm:spPr/>
      <dgm:t>
        <a:bodyPr/>
        <a:lstStyle/>
        <a:p>
          <a:endParaRPr lang="ru-RU"/>
        </a:p>
      </dgm:t>
    </dgm:pt>
    <dgm:pt modelId="{B8F6318D-98BC-45F5-9F2D-A70D182BE5A6}" type="sibTrans" cxnId="{023B7518-196E-4DC6-9A10-8CCC205E1282}">
      <dgm:prSet/>
      <dgm:spPr/>
      <dgm:t>
        <a:bodyPr/>
        <a:lstStyle/>
        <a:p>
          <a:endParaRPr lang="ru-RU"/>
        </a:p>
      </dgm:t>
    </dgm:pt>
    <dgm:pt modelId="{4DC96336-FD5D-4BD3-8CB3-A608B2995665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400" i="0" u="none" dirty="0"/>
            <a:t>Капитальный ремонт, ремонт и содержание муниципального жилищного фонда </a:t>
          </a:r>
        </a:p>
        <a:p>
          <a:r>
            <a:rPr lang="ru-RU" sz="1200" dirty="0"/>
            <a:t>2024 год – 1 000,0 тыс. руб.</a:t>
          </a:r>
        </a:p>
        <a:p>
          <a:r>
            <a:rPr lang="ru-RU" sz="1200" dirty="0"/>
            <a:t>2025 год – 592,6 тыс. руб.</a:t>
          </a:r>
        </a:p>
        <a:p>
          <a:r>
            <a:rPr lang="ru-RU" sz="1200" dirty="0"/>
            <a:t>2026 год – 292,3 тыс. руб.</a:t>
          </a:r>
        </a:p>
      </dgm:t>
    </dgm:pt>
    <dgm:pt modelId="{D70E3AA1-62D0-4934-B9AE-D8E5BDA5D646}" type="parTrans" cxnId="{B3EC1D4A-9A3F-44A3-A9DB-8C4E90752E56}">
      <dgm:prSet/>
      <dgm:spPr/>
      <dgm:t>
        <a:bodyPr/>
        <a:lstStyle/>
        <a:p>
          <a:endParaRPr lang="ru-RU"/>
        </a:p>
      </dgm:t>
    </dgm:pt>
    <dgm:pt modelId="{CCBDC81D-B910-4310-9197-82E8CF29FEBE}" type="sibTrans" cxnId="{B3EC1D4A-9A3F-44A3-A9DB-8C4E90752E56}">
      <dgm:prSet/>
      <dgm:spPr/>
      <dgm:t>
        <a:bodyPr/>
        <a:lstStyle/>
        <a:p>
          <a:endParaRPr lang="ru-RU"/>
        </a:p>
      </dgm:t>
    </dgm:pt>
    <dgm:pt modelId="{54083B16-9121-4513-BE86-B4FE152445C8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400" u="none" dirty="0"/>
            <a:t>Капитальный ремонт общего имущества МКД </a:t>
          </a:r>
        </a:p>
        <a:p>
          <a:r>
            <a:rPr lang="ru-RU" sz="1200" dirty="0"/>
            <a:t>2024 год – 5 000,0 тыс. руб.</a:t>
          </a:r>
        </a:p>
        <a:p>
          <a:r>
            <a:rPr lang="ru-RU" sz="1200" dirty="0"/>
            <a:t>2025 год – 5 200,0 тыс. руб.</a:t>
          </a:r>
        </a:p>
        <a:p>
          <a:r>
            <a:rPr lang="ru-RU" sz="1200" dirty="0"/>
            <a:t>2026 год – 4 000,0 тыс. руб.</a:t>
          </a:r>
        </a:p>
      </dgm:t>
    </dgm:pt>
    <dgm:pt modelId="{9D7CD35A-659A-496D-91FB-9FA959B67881}" type="parTrans" cxnId="{665222B2-35D7-4B30-A8BE-2EE337283F42}">
      <dgm:prSet/>
      <dgm:spPr/>
      <dgm:t>
        <a:bodyPr/>
        <a:lstStyle/>
        <a:p>
          <a:endParaRPr lang="ru-RU"/>
        </a:p>
      </dgm:t>
    </dgm:pt>
    <dgm:pt modelId="{4F62E208-CAD8-4EB3-BFD5-D1FA5412D8CA}" type="sibTrans" cxnId="{665222B2-35D7-4B30-A8BE-2EE337283F42}">
      <dgm:prSet/>
      <dgm:spPr/>
      <dgm:t>
        <a:bodyPr/>
        <a:lstStyle/>
        <a:p>
          <a:endParaRPr lang="ru-RU"/>
        </a:p>
      </dgm:t>
    </dgm:pt>
    <dgm:pt modelId="{8C1CF2C3-DB84-48F6-B3C2-6A43F07C7957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400" dirty="0"/>
            <a:t>Формирование фонда общего имущества многоквартирных домов</a:t>
          </a:r>
          <a:endParaRPr lang="ru-RU" sz="1000" dirty="0"/>
        </a:p>
        <a:p>
          <a:r>
            <a:rPr lang="ru-RU" sz="1200" dirty="0"/>
            <a:t>2024 год – 1 269,4 тыс. руб.</a:t>
          </a:r>
        </a:p>
        <a:p>
          <a:r>
            <a:rPr lang="ru-RU" sz="1200" dirty="0"/>
            <a:t>2025 год – 1 269,4 тыс. руб.</a:t>
          </a:r>
        </a:p>
        <a:p>
          <a:r>
            <a:rPr lang="ru-RU" sz="1200" dirty="0"/>
            <a:t>2026 год – 1 269,4 тыс. руб.</a:t>
          </a:r>
        </a:p>
      </dgm:t>
    </dgm:pt>
    <dgm:pt modelId="{12FFC4B2-85FF-45E0-BBFF-421E693CF59E}" type="parTrans" cxnId="{783552FD-4245-428C-8141-C6FE73F1D8F8}">
      <dgm:prSet/>
      <dgm:spPr/>
      <dgm:t>
        <a:bodyPr/>
        <a:lstStyle/>
        <a:p>
          <a:endParaRPr lang="ru-RU"/>
        </a:p>
      </dgm:t>
    </dgm:pt>
    <dgm:pt modelId="{F58FC1B1-4364-4A50-9427-835FD9FDA17C}" type="sibTrans" cxnId="{783552FD-4245-428C-8141-C6FE73F1D8F8}">
      <dgm:prSet/>
      <dgm:spPr/>
      <dgm:t>
        <a:bodyPr/>
        <a:lstStyle/>
        <a:p>
          <a:endParaRPr lang="ru-RU"/>
        </a:p>
      </dgm:t>
    </dgm:pt>
    <dgm:pt modelId="{5B58077B-F30B-476D-B9C8-3145D2B45171}" type="pres">
      <dgm:prSet presAssocID="{8B33E475-0C5F-4C87-A6AF-9DAC9C94EA0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F3041BD-2C2B-47EA-8890-873CC6C3E449}" type="pres">
      <dgm:prSet presAssocID="{C19FF2C3-393A-4FCB-9E54-408E7722B8F6}" presName="root1" presStyleCnt="0"/>
      <dgm:spPr/>
    </dgm:pt>
    <dgm:pt modelId="{3B4BE670-FDD2-4D15-9997-D19F6A50D364}" type="pres">
      <dgm:prSet presAssocID="{C19FF2C3-393A-4FCB-9E54-408E7722B8F6}" presName="LevelOneTextNode" presStyleLbl="node0" presStyleIdx="0" presStyleCnt="1" custScaleX="115809">
        <dgm:presLayoutVars>
          <dgm:chPref val="3"/>
        </dgm:presLayoutVars>
      </dgm:prSet>
      <dgm:spPr/>
    </dgm:pt>
    <dgm:pt modelId="{ECEE65A6-02AF-4B6D-A5EB-BFD825D30A10}" type="pres">
      <dgm:prSet presAssocID="{C19FF2C3-393A-4FCB-9E54-408E7722B8F6}" presName="level2hierChild" presStyleCnt="0"/>
      <dgm:spPr/>
    </dgm:pt>
    <dgm:pt modelId="{E7DDBBF5-560C-4775-BA0B-B959118E9A38}" type="pres">
      <dgm:prSet presAssocID="{D70E3AA1-62D0-4934-B9AE-D8E5BDA5D646}" presName="conn2-1" presStyleLbl="parChTrans1D2" presStyleIdx="0" presStyleCnt="3"/>
      <dgm:spPr/>
    </dgm:pt>
    <dgm:pt modelId="{C21E0D40-BE08-4086-88CF-A75117F6E5DF}" type="pres">
      <dgm:prSet presAssocID="{D70E3AA1-62D0-4934-B9AE-D8E5BDA5D646}" presName="connTx" presStyleLbl="parChTrans1D2" presStyleIdx="0" presStyleCnt="3"/>
      <dgm:spPr/>
    </dgm:pt>
    <dgm:pt modelId="{4273ECE2-8A0A-4D8E-BF9D-69E5E7A5E9DA}" type="pres">
      <dgm:prSet presAssocID="{4DC96336-FD5D-4BD3-8CB3-A608B2995665}" presName="root2" presStyleCnt="0"/>
      <dgm:spPr/>
    </dgm:pt>
    <dgm:pt modelId="{943440C4-D8EE-4B4E-A29B-F840D3544D92}" type="pres">
      <dgm:prSet presAssocID="{4DC96336-FD5D-4BD3-8CB3-A608B2995665}" presName="LevelTwoTextNode" presStyleLbl="node2" presStyleIdx="0" presStyleCnt="3" custScaleX="185885" custScaleY="129823">
        <dgm:presLayoutVars>
          <dgm:chPref val="3"/>
        </dgm:presLayoutVars>
      </dgm:prSet>
      <dgm:spPr/>
    </dgm:pt>
    <dgm:pt modelId="{E9A48043-054E-4524-87F8-6B5090B9A717}" type="pres">
      <dgm:prSet presAssocID="{4DC96336-FD5D-4BD3-8CB3-A608B2995665}" presName="level3hierChild" presStyleCnt="0"/>
      <dgm:spPr/>
    </dgm:pt>
    <dgm:pt modelId="{791DD138-0871-4E9E-8268-51D29872AAE0}" type="pres">
      <dgm:prSet presAssocID="{9D7CD35A-659A-496D-91FB-9FA959B67881}" presName="conn2-1" presStyleLbl="parChTrans1D2" presStyleIdx="1" presStyleCnt="3"/>
      <dgm:spPr/>
    </dgm:pt>
    <dgm:pt modelId="{35910A86-B73C-4D40-968C-89D61B670D6E}" type="pres">
      <dgm:prSet presAssocID="{9D7CD35A-659A-496D-91FB-9FA959B67881}" presName="connTx" presStyleLbl="parChTrans1D2" presStyleIdx="1" presStyleCnt="3"/>
      <dgm:spPr/>
    </dgm:pt>
    <dgm:pt modelId="{CBE7F801-3A81-461A-B2EC-FBBDD5BB4B36}" type="pres">
      <dgm:prSet presAssocID="{54083B16-9121-4513-BE86-B4FE152445C8}" presName="root2" presStyleCnt="0"/>
      <dgm:spPr/>
    </dgm:pt>
    <dgm:pt modelId="{04B77279-0967-4946-9B95-A426BEEDC33D}" type="pres">
      <dgm:prSet presAssocID="{54083B16-9121-4513-BE86-B4FE152445C8}" presName="LevelTwoTextNode" presStyleLbl="node2" presStyleIdx="1" presStyleCnt="3" custScaleX="185563" custScaleY="125159">
        <dgm:presLayoutVars>
          <dgm:chPref val="3"/>
        </dgm:presLayoutVars>
      </dgm:prSet>
      <dgm:spPr/>
    </dgm:pt>
    <dgm:pt modelId="{C86DDBAE-DA79-42D6-924E-D92A2A1441E1}" type="pres">
      <dgm:prSet presAssocID="{54083B16-9121-4513-BE86-B4FE152445C8}" presName="level3hierChild" presStyleCnt="0"/>
      <dgm:spPr/>
    </dgm:pt>
    <dgm:pt modelId="{8E81CE8C-F786-4430-B0A0-AAC500D95454}" type="pres">
      <dgm:prSet presAssocID="{12FFC4B2-85FF-45E0-BBFF-421E693CF59E}" presName="conn2-1" presStyleLbl="parChTrans1D2" presStyleIdx="2" presStyleCnt="3"/>
      <dgm:spPr/>
    </dgm:pt>
    <dgm:pt modelId="{598D71D3-55F8-43D8-A0F0-E3FFFD516619}" type="pres">
      <dgm:prSet presAssocID="{12FFC4B2-85FF-45E0-BBFF-421E693CF59E}" presName="connTx" presStyleLbl="parChTrans1D2" presStyleIdx="2" presStyleCnt="3"/>
      <dgm:spPr/>
    </dgm:pt>
    <dgm:pt modelId="{DD2387CA-A9D6-4E5E-BA1A-450C9F093650}" type="pres">
      <dgm:prSet presAssocID="{8C1CF2C3-DB84-48F6-B3C2-6A43F07C7957}" presName="root2" presStyleCnt="0"/>
      <dgm:spPr/>
    </dgm:pt>
    <dgm:pt modelId="{649B7B59-E73E-4DD8-8B65-18B7D0C7795D}" type="pres">
      <dgm:prSet presAssocID="{8C1CF2C3-DB84-48F6-B3C2-6A43F07C7957}" presName="LevelTwoTextNode" presStyleLbl="node2" presStyleIdx="2" presStyleCnt="3" custScaleX="190480" custScaleY="151113">
        <dgm:presLayoutVars>
          <dgm:chPref val="3"/>
        </dgm:presLayoutVars>
      </dgm:prSet>
      <dgm:spPr/>
    </dgm:pt>
    <dgm:pt modelId="{D9BBF615-B126-4610-9B37-7207BD56157B}" type="pres">
      <dgm:prSet presAssocID="{8C1CF2C3-DB84-48F6-B3C2-6A43F07C7957}" presName="level3hierChild" presStyleCnt="0"/>
      <dgm:spPr/>
    </dgm:pt>
  </dgm:ptLst>
  <dgm:cxnLst>
    <dgm:cxn modelId="{023B7518-196E-4DC6-9A10-8CCC205E1282}" srcId="{8B33E475-0C5F-4C87-A6AF-9DAC9C94EA01}" destId="{C19FF2C3-393A-4FCB-9E54-408E7722B8F6}" srcOrd="0" destOrd="0" parTransId="{963DB18F-4069-4BEA-A3F1-AA63EEEDAF20}" sibTransId="{B8F6318D-98BC-45F5-9F2D-A70D182BE5A6}"/>
    <dgm:cxn modelId="{21E9172A-4D33-49F8-8300-D6A103E84072}" type="presOf" srcId="{D70E3AA1-62D0-4934-B9AE-D8E5BDA5D646}" destId="{E7DDBBF5-560C-4775-BA0B-B959118E9A38}" srcOrd="0" destOrd="0" presId="urn:microsoft.com/office/officeart/2008/layout/HorizontalMultiLevelHierarchy"/>
    <dgm:cxn modelId="{F53EC12B-6BBD-4E20-AA0F-5545E0D3663B}" type="presOf" srcId="{8C1CF2C3-DB84-48F6-B3C2-6A43F07C7957}" destId="{649B7B59-E73E-4DD8-8B65-18B7D0C7795D}" srcOrd="0" destOrd="0" presId="urn:microsoft.com/office/officeart/2008/layout/HorizontalMultiLevelHierarchy"/>
    <dgm:cxn modelId="{ECF0B642-97C4-49C8-8793-A414527CA353}" type="presOf" srcId="{4DC96336-FD5D-4BD3-8CB3-A608B2995665}" destId="{943440C4-D8EE-4B4E-A29B-F840D3544D92}" srcOrd="0" destOrd="0" presId="urn:microsoft.com/office/officeart/2008/layout/HorizontalMultiLevelHierarchy"/>
    <dgm:cxn modelId="{F1A7EC66-DCFD-44ED-9630-2127D600BF74}" type="presOf" srcId="{54083B16-9121-4513-BE86-B4FE152445C8}" destId="{04B77279-0967-4946-9B95-A426BEEDC33D}" srcOrd="0" destOrd="0" presId="urn:microsoft.com/office/officeart/2008/layout/HorizontalMultiLevelHierarchy"/>
    <dgm:cxn modelId="{B3EC1D4A-9A3F-44A3-A9DB-8C4E90752E56}" srcId="{C19FF2C3-393A-4FCB-9E54-408E7722B8F6}" destId="{4DC96336-FD5D-4BD3-8CB3-A608B2995665}" srcOrd="0" destOrd="0" parTransId="{D70E3AA1-62D0-4934-B9AE-D8E5BDA5D646}" sibTransId="{CCBDC81D-B910-4310-9197-82E8CF29FEBE}"/>
    <dgm:cxn modelId="{B757AF59-3D03-45C6-BE9C-E910EBF2DFDF}" type="presOf" srcId="{12FFC4B2-85FF-45E0-BBFF-421E693CF59E}" destId="{8E81CE8C-F786-4430-B0A0-AAC500D95454}" srcOrd="0" destOrd="0" presId="urn:microsoft.com/office/officeart/2008/layout/HorizontalMultiLevelHierarchy"/>
    <dgm:cxn modelId="{7A74BB87-FDA8-4EC1-A7C9-AAB7EA24F823}" type="presOf" srcId="{D70E3AA1-62D0-4934-B9AE-D8E5BDA5D646}" destId="{C21E0D40-BE08-4086-88CF-A75117F6E5DF}" srcOrd="1" destOrd="0" presId="urn:microsoft.com/office/officeart/2008/layout/HorizontalMultiLevelHierarchy"/>
    <dgm:cxn modelId="{665222B2-35D7-4B30-A8BE-2EE337283F42}" srcId="{C19FF2C3-393A-4FCB-9E54-408E7722B8F6}" destId="{54083B16-9121-4513-BE86-B4FE152445C8}" srcOrd="1" destOrd="0" parTransId="{9D7CD35A-659A-496D-91FB-9FA959B67881}" sibTransId="{4F62E208-CAD8-4EB3-BFD5-D1FA5412D8CA}"/>
    <dgm:cxn modelId="{57CAE3B3-B18D-404C-BB0D-5C474032C4CA}" type="presOf" srcId="{9D7CD35A-659A-496D-91FB-9FA959B67881}" destId="{791DD138-0871-4E9E-8268-51D29872AAE0}" srcOrd="0" destOrd="0" presId="urn:microsoft.com/office/officeart/2008/layout/HorizontalMultiLevelHierarchy"/>
    <dgm:cxn modelId="{4E87BCCC-8C45-4420-A7B2-13E2AF2D8FBE}" type="presOf" srcId="{12FFC4B2-85FF-45E0-BBFF-421E693CF59E}" destId="{598D71D3-55F8-43D8-A0F0-E3FFFD516619}" srcOrd="1" destOrd="0" presId="urn:microsoft.com/office/officeart/2008/layout/HorizontalMultiLevelHierarchy"/>
    <dgm:cxn modelId="{242679D8-A64E-4394-9E67-CEC61F175371}" type="presOf" srcId="{8B33E475-0C5F-4C87-A6AF-9DAC9C94EA01}" destId="{5B58077B-F30B-476D-B9C8-3145D2B45171}" srcOrd="0" destOrd="0" presId="urn:microsoft.com/office/officeart/2008/layout/HorizontalMultiLevelHierarchy"/>
    <dgm:cxn modelId="{2E13B9DB-1A93-48ED-8D36-29EE2C0E8458}" type="presOf" srcId="{C19FF2C3-393A-4FCB-9E54-408E7722B8F6}" destId="{3B4BE670-FDD2-4D15-9997-D19F6A50D364}" srcOrd="0" destOrd="0" presId="urn:microsoft.com/office/officeart/2008/layout/HorizontalMultiLevelHierarchy"/>
    <dgm:cxn modelId="{547377E7-E63C-4F6E-9F00-1FD707443DE5}" type="presOf" srcId="{9D7CD35A-659A-496D-91FB-9FA959B67881}" destId="{35910A86-B73C-4D40-968C-89D61B670D6E}" srcOrd="1" destOrd="0" presId="urn:microsoft.com/office/officeart/2008/layout/HorizontalMultiLevelHierarchy"/>
    <dgm:cxn modelId="{783552FD-4245-428C-8141-C6FE73F1D8F8}" srcId="{C19FF2C3-393A-4FCB-9E54-408E7722B8F6}" destId="{8C1CF2C3-DB84-48F6-B3C2-6A43F07C7957}" srcOrd="2" destOrd="0" parTransId="{12FFC4B2-85FF-45E0-BBFF-421E693CF59E}" sibTransId="{F58FC1B1-4364-4A50-9427-835FD9FDA17C}"/>
    <dgm:cxn modelId="{121842C4-037E-4C81-A7FC-724719E4D1DA}" type="presParOf" srcId="{5B58077B-F30B-476D-B9C8-3145D2B45171}" destId="{EF3041BD-2C2B-47EA-8890-873CC6C3E449}" srcOrd="0" destOrd="0" presId="urn:microsoft.com/office/officeart/2008/layout/HorizontalMultiLevelHierarchy"/>
    <dgm:cxn modelId="{5C58E5F7-C095-4223-A5CD-31AEE9858A12}" type="presParOf" srcId="{EF3041BD-2C2B-47EA-8890-873CC6C3E449}" destId="{3B4BE670-FDD2-4D15-9997-D19F6A50D364}" srcOrd="0" destOrd="0" presId="urn:microsoft.com/office/officeart/2008/layout/HorizontalMultiLevelHierarchy"/>
    <dgm:cxn modelId="{0F79B072-BD48-4BE6-B803-3DB1E504F272}" type="presParOf" srcId="{EF3041BD-2C2B-47EA-8890-873CC6C3E449}" destId="{ECEE65A6-02AF-4B6D-A5EB-BFD825D30A10}" srcOrd="1" destOrd="0" presId="urn:microsoft.com/office/officeart/2008/layout/HorizontalMultiLevelHierarchy"/>
    <dgm:cxn modelId="{927E0FEB-54B3-4A1A-BEE7-B54F662E9B40}" type="presParOf" srcId="{ECEE65A6-02AF-4B6D-A5EB-BFD825D30A10}" destId="{E7DDBBF5-560C-4775-BA0B-B959118E9A38}" srcOrd="0" destOrd="0" presId="urn:microsoft.com/office/officeart/2008/layout/HorizontalMultiLevelHierarchy"/>
    <dgm:cxn modelId="{5C05705A-15BF-4047-8B1B-6B1F663CD693}" type="presParOf" srcId="{E7DDBBF5-560C-4775-BA0B-B959118E9A38}" destId="{C21E0D40-BE08-4086-88CF-A75117F6E5DF}" srcOrd="0" destOrd="0" presId="urn:microsoft.com/office/officeart/2008/layout/HorizontalMultiLevelHierarchy"/>
    <dgm:cxn modelId="{384D484A-B598-48B6-BA90-D2EC7D5FC5E3}" type="presParOf" srcId="{ECEE65A6-02AF-4B6D-A5EB-BFD825D30A10}" destId="{4273ECE2-8A0A-4D8E-BF9D-69E5E7A5E9DA}" srcOrd="1" destOrd="0" presId="urn:microsoft.com/office/officeart/2008/layout/HorizontalMultiLevelHierarchy"/>
    <dgm:cxn modelId="{E0A65E01-EFAC-4780-B136-EC8331C53A3C}" type="presParOf" srcId="{4273ECE2-8A0A-4D8E-BF9D-69E5E7A5E9DA}" destId="{943440C4-D8EE-4B4E-A29B-F840D3544D92}" srcOrd="0" destOrd="0" presId="urn:microsoft.com/office/officeart/2008/layout/HorizontalMultiLevelHierarchy"/>
    <dgm:cxn modelId="{0331B556-A31C-4EEF-8488-4A69CF945060}" type="presParOf" srcId="{4273ECE2-8A0A-4D8E-BF9D-69E5E7A5E9DA}" destId="{E9A48043-054E-4524-87F8-6B5090B9A717}" srcOrd="1" destOrd="0" presId="urn:microsoft.com/office/officeart/2008/layout/HorizontalMultiLevelHierarchy"/>
    <dgm:cxn modelId="{C4DE2224-1154-4B96-972E-C7DBAAD0EB4E}" type="presParOf" srcId="{ECEE65A6-02AF-4B6D-A5EB-BFD825D30A10}" destId="{791DD138-0871-4E9E-8268-51D29872AAE0}" srcOrd="2" destOrd="0" presId="urn:microsoft.com/office/officeart/2008/layout/HorizontalMultiLevelHierarchy"/>
    <dgm:cxn modelId="{18D09A32-78A9-4A2C-92D5-374B71A9ADB8}" type="presParOf" srcId="{791DD138-0871-4E9E-8268-51D29872AAE0}" destId="{35910A86-B73C-4D40-968C-89D61B670D6E}" srcOrd="0" destOrd="0" presId="urn:microsoft.com/office/officeart/2008/layout/HorizontalMultiLevelHierarchy"/>
    <dgm:cxn modelId="{D0226FF2-5CFB-4A7F-833B-510A7D75ED4D}" type="presParOf" srcId="{ECEE65A6-02AF-4B6D-A5EB-BFD825D30A10}" destId="{CBE7F801-3A81-461A-B2EC-FBBDD5BB4B36}" srcOrd="3" destOrd="0" presId="urn:microsoft.com/office/officeart/2008/layout/HorizontalMultiLevelHierarchy"/>
    <dgm:cxn modelId="{E23A27C4-C5E6-4A55-B49F-4697D9E28298}" type="presParOf" srcId="{CBE7F801-3A81-461A-B2EC-FBBDD5BB4B36}" destId="{04B77279-0967-4946-9B95-A426BEEDC33D}" srcOrd="0" destOrd="0" presId="urn:microsoft.com/office/officeart/2008/layout/HorizontalMultiLevelHierarchy"/>
    <dgm:cxn modelId="{3D7DFC3F-C802-4BF3-9CF3-5CC2A92000A8}" type="presParOf" srcId="{CBE7F801-3A81-461A-B2EC-FBBDD5BB4B36}" destId="{C86DDBAE-DA79-42D6-924E-D92A2A1441E1}" srcOrd="1" destOrd="0" presId="urn:microsoft.com/office/officeart/2008/layout/HorizontalMultiLevelHierarchy"/>
    <dgm:cxn modelId="{C383340D-C99E-4C2E-A7F9-E80BFCC0280F}" type="presParOf" srcId="{ECEE65A6-02AF-4B6D-A5EB-BFD825D30A10}" destId="{8E81CE8C-F786-4430-B0A0-AAC500D95454}" srcOrd="4" destOrd="0" presId="urn:microsoft.com/office/officeart/2008/layout/HorizontalMultiLevelHierarchy"/>
    <dgm:cxn modelId="{42922761-923E-4CE9-90AC-CFB354207468}" type="presParOf" srcId="{8E81CE8C-F786-4430-B0A0-AAC500D95454}" destId="{598D71D3-55F8-43D8-A0F0-E3FFFD516619}" srcOrd="0" destOrd="0" presId="urn:microsoft.com/office/officeart/2008/layout/HorizontalMultiLevelHierarchy"/>
    <dgm:cxn modelId="{9172AC40-8340-4916-A05E-7F5774C45726}" type="presParOf" srcId="{ECEE65A6-02AF-4B6D-A5EB-BFD825D30A10}" destId="{DD2387CA-A9D6-4E5E-BA1A-450C9F093650}" srcOrd="5" destOrd="0" presId="urn:microsoft.com/office/officeart/2008/layout/HorizontalMultiLevelHierarchy"/>
    <dgm:cxn modelId="{6F2B7B30-FAD2-4485-B7E0-49E67B975268}" type="presParOf" srcId="{DD2387CA-A9D6-4E5E-BA1A-450C9F093650}" destId="{649B7B59-E73E-4DD8-8B65-18B7D0C7795D}" srcOrd="0" destOrd="0" presId="urn:microsoft.com/office/officeart/2008/layout/HorizontalMultiLevelHierarchy"/>
    <dgm:cxn modelId="{D18DEE5E-0489-4F76-A720-2647B052C606}" type="presParOf" srcId="{DD2387CA-A9D6-4E5E-BA1A-450C9F093650}" destId="{D9BBF615-B126-4610-9B37-7207BD56157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AD2DBF-6F0A-4538-BAB7-71291E981FCC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33AB066-3ADD-4DDD-956E-2105F98C2A5E}">
      <dgm:prSet phldrT="[Текст]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dirty="0">
              <a:solidFill>
                <a:schemeClr val="bg1"/>
              </a:solidFill>
            </a:rPr>
            <a:t>Коммунальное</a:t>
          </a:r>
          <a:r>
            <a:rPr lang="ru-RU" dirty="0"/>
            <a:t> </a:t>
          </a:r>
          <a:r>
            <a:rPr lang="ru-RU" dirty="0">
              <a:solidFill>
                <a:schemeClr val="bg1"/>
              </a:solidFill>
            </a:rPr>
            <a:t>хозяйство</a:t>
          </a:r>
        </a:p>
      </dgm:t>
    </dgm:pt>
    <dgm:pt modelId="{5C6FBA47-B4EA-4F08-BF45-AB807541855C}" type="parTrans" cxnId="{DB5502BD-98FC-434B-B594-D1075F189B0E}">
      <dgm:prSet/>
      <dgm:spPr/>
      <dgm:t>
        <a:bodyPr/>
        <a:lstStyle/>
        <a:p>
          <a:endParaRPr lang="ru-RU"/>
        </a:p>
      </dgm:t>
    </dgm:pt>
    <dgm:pt modelId="{7E777962-2E57-4A16-A1E2-A630C1196D0C}" type="sibTrans" cxnId="{DB5502BD-98FC-434B-B594-D1075F189B0E}">
      <dgm:prSet/>
      <dgm:spPr/>
      <dgm:t>
        <a:bodyPr/>
        <a:lstStyle/>
        <a:p>
          <a:endParaRPr lang="ru-RU"/>
        </a:p>
      </dgm:t>
    </dgm:pt>
    <dgm:pt modelId="{879600F4-0A90-4D00-A27D-02AD33F281C9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200" u="sng" dirty="0">
              <a:solidFill>
                <a:schemeClr val="bg1"/>
              </a:solidFill>
            </a:rPr>
            <a:t>Развитие сетей водоснабжения и водоотведения</a:t>
          </a:r>
        </a:p>
        <a:p>
          <a:r>
            <a:rPr lang="ru-RU" sz="1200" dirty="0">
              <a:solidFill>
                <a:schemeClr val="bg1"/>
              </a:solidFill>
            </a:rPr>
            <a:t>2024 год –  500,0 тыс. руб.</a:t>
          </a:r>
        </a:p>
        <a:p>
          <a:r>
            <a:rPr lang="ru-RU" sz="1200" dirty="0">
              <a:solidFill>
                <a:schemeClr val="bg1"/>
              </a:solidFill>
            </a:rPr>
            <a:t>2025 год – 3 000,0 тыс. руб.</a:t>
          </a:r>
        </a:p>
        <a:p>
          <a:r>
            <a:rPr lang="ru-RU" sz="1200" dirty="0">
              <a:solidFill>
                <a:schemeClr val="bg1"/>
              </a:solidFill>
            </a:rPr>
            <a:t>2026 год – 3 000,0 тыс. руб.</a:t>
          </a:r>
        </a:p>
      </dgm:t>
    </dgm:pt>
    <dgm:pt modelId="{95B2D8F2-0625-466F-9781-C5DAF9635C93}" type="parTrans" cxnId="{CD0BA81F-A939-44D9-A8A1-2F8CA5EC64D3}">
      <dgm:prSet/>
      <dgm:spPr/>
      <dgm:t>
        <a:bodyPr/>
        <a:lstStyle/>
        <a:p>
          <a:endParaRPr lang="ru-RU"/>
        </a:p>
      </dgm:t>
    </dgm:pt>
    <dgm:pt modelId="{1ED6778C-ABA4-46E2-900A-58B03EA1CAED}" type="sibTrans" cxnId="{CD0BA81F-A939-44D9-A8A1-2F8CA5EC64D3}">
      <dgm:prSet/>
      <dgm:spPr/>
      <dgm:t>
        <a:bodyPr/>
        <a:lstStyle/>
        <a:p>
          <a:endParaRPr lang="ru-RU"/>
        </a:p>
      </dgm:t>
    </dgm:pt>
    <dgm:pt modelId="{7BFB2818-6507-4728-9F1E-A0CC44B402C8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algn="ctr"/>
          <a:endParaRPr lang="ru-RU" sz="1200" u="sng" dirty="0">
            <a:solidFill>
              <a:schemeClr val="bg1"/>
            </a:solidFill>
          </a:endParaRPr>
        </a:p>
        <a:p>
          <a:pPr algn="ctr"/>
          <a:r>
            <a:rPr lang="ru-RU" sz="1200" u="sng" dirty="0">
              <a:solidFill>
                <a:schemeClr val="bg1"/>
              </a:solidFill>
            </a:rPr>
            <a:t>Развитие (расширение) инженерной инфраструктуры</a:t>
          </a:r>
        </a:p>
        <a:p>
          <a:pPr algn="ctr"/>
          <a:r>
            <a:rPr lang="ru-RU" sz="1200" dirty="0">
              <a:solidFill>
                <a:schemeClr val="bg1"/>
              </a:solidFill>
            </a:rPr>
            <a:t>на 2024 год – 1 000,0 тыс. руб. </a:t>
          </a:r>
        </a:p>
        <a:p>
          <a:pPr algn="ctr"/>
          <a:r>
            <a:rPr lang="ru-RU" sz="1200" dirty="0">
              <a:solidFill>
                <a:schemeClr val="bg1"/>
              </a:solidFill>
            </a:rPr>
            <a:t>на 2025 год – 96,6 тыс. руб.</a:t>
          </a:r>
        </a:p>
        <a:p>
          <a:pPr algn="ctr"/>
          <a:r>
            <a:rPr lang="ru-RU" sz="1200" dirty="0">
              <a:solidFill>
                <a:schemeClr val="bg1"/>
              </a:solidFill>
            </a:rPr>
            <a:t>на 2026 год – 0,0 тыс. руб.</a:t>
          </a:r>
        </a:p>
        <a:p>
          <a:pPr algn="ctr"/>
          <a:endParaRPr lang="ru-RU" sz="800" dirty="0"/>
        </a:p>
      </dgm:t>
    </dgm:pt>
    <dgm:pt modelId="{6D0ED81A-0EBE-4800-A03A-24C5F654BA16}" type="parTrans" cxnId="{EF04A073-BD1F-4DA1-A4B1-DE0FDF5FE16B}">
      <dgm:prSet/>
      <dgm:spPr/>
      <dgm:t>
        <a:bodyPr/>
        <a:lstStyle/>
        <a:p>
          <a:endParaRPr lang="ru-RU"/>
        </a:p>
      </dgm:t>
    </dgm:pt>
    <dgm:pt modelId="{309BC903-367B-4046-8AFC-536B559FA071}" type="sibTrans" cxnId="{EF04A073-BD1F-4DA1-A4B1-DE0FDF5FE16B}">
      <dgm:prSet/>
      <dgm:spPr/>
      <dgm:t>
        <a:bodyPr/>
        <a:lstStyle/>
        <a:p>
          <a:endParaRPr lang="ru-RU"/>
        </a:p>
      </dgm:t>
    </dgm:pt>
    <dgm:pt modelId="{462045E8-8D03-47ED-AF80-7F27DD4BEFAB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200" dirty="0">
              <a:solidFill>
                <a:schemeClr val="bg1"/>
              </a:solidFill>
            </a:rPr>
            <a:t>Участие в организации в организации деятельности по обработке утилизации, обезвреживанию, захоронению твердых бытовых отходов (переданные полномочия муниципального образования Ейский район)  </a:t>
          </a:r>
        </a:p>
        <a:p>
          <a:r>
            <a:rPr lang="ru-RU" sz="1200" dirty="0">
              <a:solidFill>
                <a:schemeClr val="bg1"/>
              </a:solidFill>
            </a:rPr>
            <a:t>2024 год – 500,0 тыс. руб.</a:t>
          </a:r>
        </a:p>
      </dgm:t>
    </dgm:pt>
    <dgm:pt modelId="{0D0F8448-D9DC-4CD7-A186-86EC92A73368}" type="parTrans" cxnId="{94EBE2FD-640B-40D7-81CA-4A00C095CD60}">
      <dgm:prSet/>
      <dgm:spPr/>
      <dgm:t>
        <a:bodyPr/>
        <a:lstStyle/>
        <a:p>
          <a:endParaRPr lang="ru-RU"/>
        </a:p>
      </dgm:t>
    </dgm:pt>
    <dgm:pt modelId="{EC8CEACA-CF27-46F2-BA23-81855C9DB8EB}" type="sibTrans" cxnId="{94EBE2FD-640B-40D7-81CA-4A00C095CD60}">
      <dgm:prSet/>
      <dgm:spPr/>
      <dgm:t>
        <a:bodyPr/>
        <a:lstStyle/>
        <a:p>
          <a:endParaRPr lang="ru-RU"/>
        </a:p>
      </dgm:t>
    </dgm:pt>
    <dgm:pt modelId="{84470537-2F41-4A87-AF04-1DCF7DC04074}" type="pres">
      <dgm:prSet presAssocID="{76AD2DBF-6F0A-4538-BAB7-71291E981FC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005BD99-E9DF-40B4-9F1B-938CD681E1E3}" type="pres">
      <dgm:prSet presAssocID="{833AB066-3ADD-4DDD-956E-2105F98C2A5E}" presName="root1" presStyleCnt="0"/>
      <dgm:spPr/>
    </dgm:pt>
    <dgm:pt modelId="{28D05FDE-AA82-49BB-B4D8-657562BBC6E5}" type="pres">
      <dgm:prSet presAssocID="{833AB066-3ADD-4DDD-956E-2105F98C2A5E}" presName="LevelOneTextNode" presStyleLbl="node0" presStyleIdx="0" presStyleCnt="1">
        <dgm:presLayoutVars>
          <dgm:chPref val="3"/>
        </dgm:presLayoutVars>
      </dgm:prSet>
      <dgm:spPr/>
    </dgm:pt>
    <dgm:pt modelId="{D59101F1-83EB-4794-B21A-1B4CE028CF23}" type="pres">
      <dgm:prSet presAssocID="{833AB066-3ADD-4DDD-956E-2105F98C2A5E}" presName="level2hierChild" presStyleCnt="0"/>
      <dgm:spPr/>
    </dgm:pt>
    <dgm:pt modelId="{297EF392-7C5D-41EE-9105-2A357D5972B3}" type="pres">
      <dgm:prSet presAssocID="{95B2D8F2-0625-466F-9781-C5DAF9635C93}" presName="conn2-1" presStyleLbl="parChTrans1D2" presStyleIdx="0" presStyleCnt="3"/>
      <dgm:spPr/>
    </dgm:pt>
    <dgm:pt modelId="{84A827DB-D238-435A-8889-F7683EA38866}" type="pres">
      <dgm:prSet presAssocID="{95B2D8F2-0625-466F-9781-C5DAF9635C93}" presName="connTx" presStyleLbl="parChTrans1D2" presStyleIdx="0" presStyleCnt="3"/>
      <dgm:spPr/>
    </dgm:pt>
    <dgm:pt modelId="{D324180E-5DB8-4455-AB0E-FDDB102E3F6D}" type="pres">
      <dgm:prSet presAssocID="{879600F4-0A90-4D00-A27D-02AD33F281C9}" presName="root2" presStyleCnt="0"/>
      <dgm:spPr/>
    </dgm:pt>
    <dgm:pt modelId="{7096BFC8-CECF-4689-AB8B-0CC6F625D856}" type="pres">
      <dgm:prSet presAssocID="{879600F4-0A90-4D00-A27D-02AD33F281C9}" presName="LevelTwoTextNode" presStyleLbl="node2" presStyleIdx="0" presStyleCnt="3" custScaleX="318785" custScaleY="116445">
        <dgm:presLayoutVars>
          <dgm:chPref val="3"/>
        </dgm:presLayoutVars>
      </dgm:prSet>
      <dgm:spPr/>
    </dgm:pt>
    <dgm:pt modelId="{6844D24A-87B5-48E2-AB49-15D671B857A8}" type="pres">
      <dgm:prSet presAssocID="{879600F4-0A90-4D00-A27D-02AD33F281C9}" presName="level3hierChild" presStyleCnt="0"/>
      <dgm:spPr/>
    </dgm:pt>
    <dgm:pt modelId="{BED4F26F-E8BB-4437-AF90-F4B1EE4602AE}" type="pres">
      <dgm:prSet presAssocID="{0D0F8448-D9DC-4CD7-A186-86EC92A73368}" presName="conn2-1" presStyleLbl="parChTrans1D2" presStyleIdx="1" presStyleCnt="3"/>
      <dgm:spPr/>
    </dgm:pt>
    <dgm:pt modelId="{E6B1FB07-3B59-4041-871A-5CB5E900EFDF}" type="pres">
      <dgm:prSet presAssocID="{0D0F8448-D9DC-4CD7-A186-86EC92A73368}" presName="connTx" presStyleLbl="parChTrans1D2" presStyleIdx="1" presStyleCnt="3"/>
      <dgm:spPr/>
    </dgm:pt>
    <dgm:pt modelId="{D7C54506-8231-4DF0-9230-36FA0347322D}" type="pres">
      <dgm:prSet presAssocID="{462045E8-8D03-47ED-AF80-7F27DD4BEFAB}" presName="root2" presStyleCnt="0"/>
      <dgm:spPr/>
    </dgm:pt>
    <dgm:pt modelId="{9B9E87DB-524A-4F9E-A97A-B9C75B2A2E46}" type="pres">
      <dgm:prSet presAssocID="{462045E8-8D03-47ED-AF80-7F27DD4BEFAB}" presName="LevelTwoTextNode" presStyleLbl="node2" presStyleIdx="1" presStyleCnt="3" custScaleX="323448">
        <dgm:presLayoutVars>
          <dgm:chPref val="3"/>
        </dgm:presLayoutVars>
      </dgm:prSet>
      <dgm:spPr/>
    </dgm:pt>
    <dgm:pt modelId="{A90CF0FA-8830-4421-B029-89D2C501FC70}" type="pres">
      <dgm:prSet presAssocID="{462045E8-8D03-47ED-AF80-7F27DD4BEFAB}" presName="level3hierChild" presStyleCnt="0"/>
      <dgm:spPr/>
    </dgm:pt>
    <dgm:pt modelId="{7568C874-F358-4F49-A4D6-53C0221814D1}" type="pres">
      <dgm:prSet presAssocID="{6D0ED81A-0EBE-4800-A03A-24C5F654BA16}" presName="conn2-1" presStyleLbl="parChTrans1D2" presStyleIdx="2" presStyleCnt="3"/>
      <dgm:spPr/>
    </dgm:pt>
    <dgm:pt modelId="{ECA89F72-93C2-4820-814B-42CF4FAF4102}" type="pres">
      <dgm:prSet presAssocID="{6D0ED81A-0EBE-4800-A03A-24C5F654BA16}" presName="connTx" presStyleLbl="parChTrans1D2" presStyleIdx="2" presStyleCnt="3"/>
      <dgm:spPr/>
    </dgm:pt>
    <dgm:pt modelId="{6C1A9F25-D898-430C-AB77-F1EB5BA9501A}" type="pres">
      <dgm:prSet presAssocID="{7BFB2818-6507-4728-9F1E-A0CC44B402C8}" presName="root2" presStyleCnt="0"/>
      <dgm:spPr/>
    </dgm:pt>
    <dgm:pt modelId="{36D6CAE2-E61D-41A5-82FB-EEF9ECCB447C}" type="pres">
      <dgm:prSet presAssocID="{7BFB2818-6507-4728-9F1E-A0CC44B402C8}" presName="LevelTwoTextNode" presStyleLbl="node2" presStyleIdx="2" presStyleCnt="3" custScaleX="328178" custScaleY="122989" custLinFactNeighborX="-3263">
        <dgm:presLayoutVars>
          <dgm:chPref val="3"/>
        </dgm:presLayoutVars>
      </dgm:prSet>
      <dgm:spPr/>
    </dgm:pt>
    <dgm:pt modelId="{E19A7F03-8152-4A96-8B0E-A3BB6E778C21}" type="pres">
      <dgm:prSet presAssocID="{7BFB2818-6507-4728-9F1E-A0CC44B402C8}" presName="level3hierChild" presStyleCnt="0"/>
      <dgm:spPr/>
    </dgm:pt>
  </dgm:ptLst>
  <dgm:cxnLst>
    <dgm:cxn modelId="{58E8C907-B860-4ECA-8DC2-8D2BD6AF9C81}" type="presOf" srcId="{879600F4-0A90-4D00-A27D-02AD33F281C9}" destId="{7096BFC8-CECF-4689-AB8B-0CC6F625D856}" srcOrd="0" destOrd="0" presId="urn:microsoft.com/office/officeart/2008/layout/HorizontalMultiLevelHierarchy"/>
    <dgm:cxn modelId="{CD0BA81F-A939-44D9-A8A1-2F8CA5EC64D3}" srcId="{833AB066-3ADD-4DDD-956E-2105F98C2A5E}" destId="{879600F4-0A90-4D00-A27D-02AD33F281C9}" srcOrd="0" destOrd="0" parTransId="{95B2D8F2-0625-466F-9781-C5DAF9635C93}" sibTransId="{1ED6778C-ABA4-46E2-900A-58B03EA1CAED}"/>
    <dgm:cxn modelId="{7882D761-5129-4D1D-9A3D-65EDF7FA5374}" type="presOf" srcId="{95B2D8F2-0625-466F-9781-C5DAF9635C93}" destId="{84A827DB-D238-435A-8889-F7683EA38866}" srcOrd="1" destOrd="0" presId="urn:microsoft.com/office/officeart/2008/layout/HorizontalMultiLevelHierarchy"/>
    <dgm:cxn modelId="{B41DEE66-8803-468E-9ECC-B243AA31D97D}" type="presOf" srcId="{833AB066-3ADD-4DDD-956E-2105F98C2A5E}" destId="{28D05FDE-AA82-49BB-B4D8-657562BBC6E5}" srcOrd="0" destOrd="0" presId="urn:microsoft.com/office/officeart/2008/layout/HorizontalMultiLevelHierarchy"/>
    <dgm:cxn modelId="{D9D86468-CA65-4530-84C8-E74051CDA8FC}" type="presOf" srcId="{6D0ED81A-0EBE-4800-A03A-24C5F654BA16}" destId="{7568C874-F358-4F49-A4D6-53C0221814D1}" srcOrd="0" destOrd="0" presId="urn:microsoft.com/office/officeart/2008/layout/HorizontalMultiLevelHierarchy"/>
    <dgm:cxn modelId="{C0E90D52-155A-4D12-BCC9-5D1117403B57}" type="presOf" srcId="{95B2D8F2-0625-466F-9781-C5DAF9635C93}" destId="{297EF392-7C5D-41EE-9105-2A357D5972B3}" srcOrd="0" destOrd="0" presId="urn:microsoft.com/office/officeart/2008/layout/HorizontalMultiLevelHierarchy"/>
    <dgm:cxn modelId="{EF04A073-BD1F-4DA1-A4B1-DE0FDF5FE16B}" srcId="{833AB066-3ADD-4DDD-956E-2105F98C2A5E}" destId="{7BFB2818-6507-4728-9F1E-A0CC44B402C8}" srcOrd="2" destOrd="0" parTransId="{6D0ED81A-0EBE-4800-A03A-24C5F654BA16}" sibTransId="{309BC903-367B-4046-8AFC-536B559FA071}"/>
    <dgm:cxn modelId="{AB420854-914A-45F9-9CDC-6A01981C7726}" type="presOf" srcId="{76AD2DBF-6F0A-4538-BAB7-71291E981FCC}" destId="{84470537-2F41-4A87-AF04-1DCF7DC04074}" srcOrd="0" destOrd="0" presId="urn:microsoft.com/office/officeart/2008/layout/HorizontalMultiLevelHierarchy"/>
    <dgm:cxn modelId="{E7C41D82-CAD3-4F56-8970-36E018EA7F0E}" type="presOf" srcId="{7BFB2818-6507-4728-9F1E-A0CC44B402C8}" destId="{36D6CAE2-E61D-41A5-82FB-EEF9ECCB447C}" srcOrd="0" destOrd="0" presId="urn:microsoft.com/office/officeart/2008/layout/HorizontalMultiLevelHierarchy"/>
    <dgm:cxn modelId="{0979CAA4-FE64-466F-A453-C49B6410EB16}" type="presOf" srcId="{6D0ED81A-0EBE-4800-A03A-24C5F654BA16}" destId="{ECA89F72-93C2-4820-814B-42CF4FAF4102}" srcOrd="1" destOrd="0" presId="urn:microsoft.com/office/officeart/2008/layout/HorizontalMultiLevelHierarchy"/>
    <dgm:cxn modelId="{DB5502BD-98FC-434B-B594-D1075F189B0E}" srcId="{76AD2DBF-6F0A-4538-BAB7-71291E981FCC}" destId="{833AB066-3ADD-4DDD-956E-2105F98C2A5E}" srcOrd="0" destOrd="0" parTransId="{5C6FBA47-B4EA-4F08-BF45-AB807541855C}" sibTransId="{7E777962-2E57-4A16-A1E2-A630C1196D0C}"/>
    <dgm:cxn modelId="{41788AC6-134E-4E2B-BFD9-FBADEAF15861}" type="presOf" srcId="{0D0F8448-D9DC-4CD7-A186-86EC92A73368}" destId="{E6B1FB07-3B59-4041-871A-5CB5E900EFDF}" srcOrd="1" destOrd="0" presId="urn:microsoft.com/office/officeart/2008/layout/HorizontalMultiLevelHierarchy"/>
    <dgm:cxn modelId="{88ED38CD-8D00-4B26-91FA-29E320E93E4D}" type="presOf" srcId="{462045E8-8D03-47ED-AF80-7F27DD4BEFAB}" destId="{9B9E87DB-524A-4F9E-A97A-B9C75B2A2E46}" srcOrd="0" destOrd="0" presId="urn:microsoft.com/office/officeart/2008/layout/HorizontalMultiLevelHierarchy"/>
    <dgm:cxn modelId="{C3E32ED0-A12A-40FE-B5AB-04CC617C5857}" type="presOf" srcId="{0D0F8448-D9DC-4CD7-A186-86EC92A73368}" destId="{BED4F26F-E8BB-4437-AF90-F4B1EE4602AE}" srcOrd="0" destOrd="0" presId="urn:microsoft.com/office/officeart/2008/layout/HorizontalMultiLevelHierarchy"/>
    <dgm:cxn modelId="{94EBE2FD-640B-40D7-81CA-4A00C095CD60}" srcId="{833AB066-3ADD-4DDD-956E-2105F98C2A5E}" destId="{462045E8-8D03-47ED-AF80-7F27DD4BEFAB}" srcOrd="1" destOrd="0" parTransId="{0D0F8448-D9DC-4CD7-A186-86EC92A73368}" sibTransId="{EC8CEACA-CF27-46F2-BA23-81855C9DB8EB}"/>
    <dgm:cxn modelId="{D265600B-35B4-4E51-8479-EA18FBD4C046}" type="presParOf" srcId="{84470537-2F41-4A87-AF04-1DCF7DC04074}" destId="{B005BD99-E9DF-40B4-9F1B-938CD681E1E3}" srcOrd="0" destOrd="0" presId="urn:microsoft.com/office/officeart/2008/layout/HorizontalMultiLevelHierarchy"/>
    <dgm:cxn modelId="{3877641F-01A6-4E26-91B9-81D5C0938679}" type="presParOf" srcId="{B005BD99-E9DF-40B4-9F1B-938CD681E1E3}" destId="{28D05FDE-AA82-49BB-B4D8-657562BBC6E5}" srcOrd="0" destOrd="0" presId="urn:microsoft.com/office/officeart/2008/layout/HorizontalMultiLevelHierarchy"/>
    <dgm:cxn modelId="{A237F54C-3075-4221-B706-5F2864BBC8F8}" type="presParOf" srcId="{B005BD99-E9DF-40B4-9F1B-938CD681E1E3}" destId="{D59101F1-83EB-4794-B21A-1B4CE028CF23}" srcOrd="1" destOrd="0" presId="urn:microsoft.com/office/officeart/2008/layout/HorizontalMultiLevelHierarchy"/>
    <dgm:cxn modelId="{F2C88AB1-C993-4DE0-AFD6-80C485874FD2}" type="presParOf" srcId="{D59101F1-83EB-4794-B21A-1B4CE028CF23}" destId="{297EF392-7C5D-41EE-9105-2A357D5972B3}" srcOrd="0" destOrd="0" presId="urn:microsoft.com/office/officeart/2008/layout/HorizontalMultiLevelHierarchy"/>
    <dgm:cxn modelId="{26AD5A8B-EA89-4D6B-A584-50347536E07F}" type="presParOf" srcId="{297EF392-7C5D-41EE-9105-2A357D5972B3}" destId="{84A827DB-D238-435A-8889-F7683EA38866}" srcOrd="0" destOrd="0" presId="urn:microsoft.com/office/officeart/2008/layout/HorizontalMultiLevelHierarchy"/>
    <dgm:cxn modelId="{7359E52C-D619-42AA-A9F3-48FAB175FE3A}" type="presParOf" srcId="{D59101F1-83EB-4794-B21A-1B4CE028CF23}" destId="{D324180E-5DB8-4455-AB0E-FDDB102E3F6D}" srcOrd="1" destOrd="0" presId="urn:microsoft.com/office/officeart/2008/layout/HorizontalMultiLevelHierarchy"/>
    <dgm:cxn modelId="{F0F08BD4-D09C-4173-9B48-B952BEBE4787}" type="presParOf" srcId="{D324180E-5DB8-4455-AB0E-FDDB102E3F6D}" destId="{7096BFC8-CECF-4689-AB8B-0CC6F625D856}" srcOrd="0" destOrd="0" presId="urn:microsoft.com/office/officeart/2008/layout/HorizontalMultiLevelHierarchy"/>
    <dgm:cxn modelId="{8E03EECA-E3C6-4C5C-89B1-93F7C47BEA45}" type="presParOf" srcId="{D324180E-5DB8-4455-AB0E-FDDB102E3F6D}" destId="{6844D24A-87B5-48E2-AB49-15D671B857A8}" srcOrd="1" destOrd="0" presId="urn:microsoft.com/office/officeart/2008/layout/HorizontalMultiLevelHierarchy"/>
    <dgm:cxn modelId="{9B16C93A-C2D5-474F-8A2A-5A1A08F87B9B}" type="presParOf" srcId="{D59101F1-83EB-4794-B21A-1B4CE028CF23}" destId="{BED4F26F-E8BB-4437-AF90-F4B1EE4602AE}" srcOrd="2" destOrd="0" presId="urn:microsoft.com/office/officeart/2008/layout/HorizontalMultiLevelHierarchy"/>
    <dgm:cxn modelId="{1A7B335D-1CFC-49C5-B753-A879B141F9EA}" type="presParOf" srcId="{BED4F26F-E8BB-4437-AF90-F4B1EE4602AE}" destId="{E6B1FB07-3B59-4041-871A-5CB5E900EFDF}" srcOrd="0" destOrd="0" presId="urn:microsoft.com/office/officeart/2008/layout/HorizontalMultiLevelHierarchy"/>
    <dgm:cxn modelId="{E2614488-C848-4939-A499-71EF93AD333E}" type="presParOf" srcId="{D59101F1-83EB-4794-B21A-1B4CE028CF23}" destId="{D7C54506-8231-4DF0-9230-36FA0347322D}" srcOrd="3" destOrd="0" presId="urn:microsoft.com/office/officeart/2008/layout/HorizontalMultiLevelHierarchy"/>
    <dgm:cxn modelId="{ACCB6664-44B0-4331-83E0-B90EE98B9FA9}" type="presParOf" srcId="{D7C54506-8231-4DF0-9230-36FA0347322D}" destId="{9B9E87DB-524A-4F9E-A97A-B9C75B2A2E46}" srcOrd="0" destOrd="0" presId="urn:microsoft.com/office/officeart/2008/layout/HorizontalMultiLevelHierarchy"/>
    <dgm:cxn modelId="{59D6FB71-40F0-426F-9C84-EBC948660BD9}" type="presParOf" srcId="{D7C54506-8231-4DF0-9230-36FA0347322D}" destId="{A90CF0FA-8830-4421-B029-89D2C501FC70}" srcOrd="1" destOrd="0" presId="urn:microsoft.com/office/officeart/2008/layout/HorizontalMultiLevelHierarchy"/>
    <dgm:cxn modelId="{9C991E7F-6D80-410C-8065-616F08F74C26}" type="presParOf" srcId="{D59101F1-83EB-4794-B21A-1B4CE028CF23}" destId="{7568C874-F358-4F49-A4D6-53C0221814D1}" srcOrd="4" destOrd="0" presId="urn:microsoft.com/office/officeart/2008/layout/HorizontalMultiLevelHierarchy"/>
    <dgm:cxn modelId="{5ADA171D-10AA-46CA-9AA6-FE68945FB0DF}" type="presParOf" srcId="{7568C874-F358-4F49-A4D6-53C0221814D1}" destId="{ECA89F72-93C2-4820-814B-42CF4FAF4102}" srcOrd="0" destOrd="0" presId="urn:microsoft.com/office/officeart/2008/layout/HorizontalMultiLevelHierarchy"/>
    <dgm:cxn modelId="{D391D535-0160-4444-B967-7BC94F35BE41}" type="presParOf" srcId="{D59101F1-83EB-4794-B21A-1B4CE028CF23}" destId="{6C1A9F25-D898-430C-AB77-F1EB5BA9501A}" srcOrd="5" destOrd="0" presId="urn:microsoft.com/office/officeart/2008/layout/HorizontalMultiLevelHierarchy"/>
    <dgm:cxn modelId="{5B84C6D6-A5A7-49CB-A115-CEEE18F40EC4}" type="presParOf" srcId="{6C1A9F25-D898-430C-AB77-F1EB5BA9501A}" destId="{36D6CAE2-E61D-41A5-82FB-EEF9ECCB447C}" srcOrd="0" destOrd="0" presId="urn:microsoft.com/office/officeart/2008/layout/HorizontalMultiLevelHierarchy"/>
    <dgm:cxn modelId="{9D11C355-81C6-496A-8D89-9EDEED89B775}" type="presParOf" srcId="{6C1A9F25-D898-430C-AB77-F1EB5BA9501A}" destId="{E19A7F03-8152-4A96-8B0E-A3BB6E778C21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15F86B3-B56B-438C-B0E5-EADC1916E57D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BEF33DB-A73A-4C2C-909E-52E7A64C701C}" type="pres">
      <dgm:prSet presAssocID="{F15F86B3-B56B-438C-B0E5-EADC1916E57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</dgm:ptLst>
  <dgm:cxnLst>
    <dgm:cxn modelId="{67044D0B-2055-44EC-A63D-1266CF882DFF}" type="presOf" srcId="{F15F86B3-B56B-438C-B0E5-EADC1916E57D}" destId="{ABEF33DB-A73A-4C2C-909E-52E7A64C701C}" srcOrd="0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F78B4AE-3D97-419C-8A72-ABE56BF8F48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02B2B2-D544-4BF7-89EC-B899BF278C7B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200" u="sng" dirty="0">
              <a:solidFill>
                <a:schemeClr val="bg1"/>
              </a:solidFill>
            </a:rPr>
            <a:t>Санитарное содержание городских территорий</a:t>
          </a:r>
        </a:p>
        <a:p>
          <a:r>
            <a:rPr lang="ru-RU" sz="1200" dirty="0">
              <a:solidFill>
                <a:schemeClr val="bg1"/>
              </a:solidFill>
            </a:rPr>
            <a:t>2024 год – 49 000,0 тыс. руб.</a:t>
          </a:r>
        </a:p>
        <a:p>
          <a:r>
            <a:rPr lang="ru-RU" sz="1200" dirty="0">
              <a:solidFill>
                <a:schemeClr val="bg1"/>
              </a:solidFill>
            </a:rPr>
            <a:t>2025 год – 60 000,0 тыс. руб.</a:t>
          </a:r>
        </a:p>
        <a:p>
          <a:r>
            <a:rPr lang="ru-RU" sz="1200" dirty="0">
              <a:solidFill>
                <a:schemeClr val="bg1"/>
              </a:solidFill>
            </a:rPr>
            <a:t>2026 год - 60 000,0 тыс. руб.</a:t>
          </a:r>
        </a:p>
      </dgm:t>
    </dgm:pt>
    <dgm:pt modelId="{393C1538-4525-4514-A857-C657F7000D42}" type="parTrans" cxnId="{50C944A2-4100-46CB-8682-709A5D72DD56}">
      <dgm:prSet/>
      <dgm:spPr/>
      <dgm:t>
        <a:bodyPr/>
        <a:lstStyle/>
        <a:p>
          <a:endParaRPr lang="ru-RU"/>
        </a:p>
      </dgm:t>
    </dgm:pt>
    <dgm:pt modelId="{ED555280-EEF5-41C2-A12E-FA97CCE3DCE7}" type="sibTrans" cxnId="{50C944A2-4100-46CB-8682-709A5D72DD56}">
      <dgm:prSet/>
      <dgm:spPr/>
      <dgm:t>
        <a:bodyPr/>
        <a:lstStyle/>
        <a:p>
          <a:endParaRPr lang="ru-RU"/>
        </a:p>
      </dgm:t>
    </dgm:pt>
    <dgm:pt modelId="{38DD30E6-85D2-4F43-AF6A-97B68A5843E7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200" u="sng" dirty="0">
              <a:solidFill>
                <a:schemeClr val="bg1"/>
              </a:solidFill>
            </a:rPr>
            <a:t>Содержание мест захоронения</a:t>
          </a:r>
        </a:p>
        <a:p>
          <a:r>
            <a:rPr lang="ru-RU" sz="1200" dirty="0">
              <a:solidFill>
                <a:schemeClr val="bg1"/>
              </a:solidFill>
            </a:rPr>
            <a:t>2024 год – 2 500,0 тыс. руб.</a:t>
          </a:r>
        </a:p>
        <a:p>
          <a:r>
            <a:rPr lang="ru-RU" sz="1200" dirty="0">
              <a:solidFill>
                <a:schemeClr val="bg1"/>
              </a:solidFill>
            </a:rPr>
            <a:t>2025 год – 2 360,0 тыс. руб.</a:t>
          </a:r>
        </a:p>
        <a:p>
          <a:r>
            <a:rPr lang="ru-RU" sz="1200" dirty="0">
              <a:solidFill>
                <a:schemeClr val="bg1"/>
              </a:solidFill>
            </a:rPr>
            <a:t>2026 год – 2 460,0 тыс. руб.</a:t>
          </a:r>
          <a:endParaRPr lang="ru-RU" sz="900" dirty="0">
            <a:solidFill>
              <a:schemeClr val="bg1"/>
            </a:solidFill>
          </a:endParaRPr>
        </a:p>
      </dgm:t>
    </dgm:pt>
    <dgm:pt modelId="{852A2144-47C8-456F-ABD0-C946A0ED3E59}" type="parTrans" cxnId="{D9F9C7CE-49F4-4036-A89C-2E7D4177B9E2}">
      <dgm:prSet/>
      <dgm:spPr/>
      <dgm:t>
        <a:bodyPr/>
        <a:lstStyle/>
        <a:p>
          <a:endParaRPr lang="ru-RU"/>
        </a:p>
      </dgm:t>
    </dgm:pt>
    <dgm:pt modelId="{39D6DC8A-E3CF-4D03-B14D-CAEED96CB9FC}" type="sibTrans" cxnId="{D9F9C7CE-49F4-4036-A89C-2E7D4177B9E2}">
      <dgm:prSet/>
      <dgm:spPr/>
      <dgm:t>
        <a:bodyPr/>
        <a:lstStyle/>
        <a:p>
          <a:endParaRPr lang="ru-RU"/>
        </a:p>
      </dgm:t>
    </dgm:pt>
    <dgm:pt modelId="{BCF5A6F7-71F8-457E-B7A1-0F04CC4C909E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200" u="sng" dirty="0">
              <a:solidFill>
                <a:schemeClr val="bg1"/>
              </a:solidFill>
            </a:rPr>
            <a:t>Уличное освещение (электроэнергия и тех. обслуживание);</a:t>
          </a:r>
        </a:p>
        <a:p>
          <a:r>
            <a:rPr lang="ru-RU" sz="1200" dirty="0">
              <a:solidFill>
                <a:schemeClr val="bg1"/>
              </a:solidFill>
            </a:rPr>
            <a:t>2024 год – 50 000,0 тыс. руб.</a:t>
          </a:r>
        </a:p>
        <a:p>
          <a:r>
            <a:rPr lang="ru-RU" sz="1200" dirty="0">
              <a:solidFill>
                <a:schemeClr val="bg1"/>
              </a:solidFill>
            </a:rPr>
            <a:t>2025 год – 50 000,0 тыс. руб.</a:t>
          </a:r>
        </a:p>
        <a:p>
          <a:r>
            <a:rPr lang="ru-RU" sz="1200" dirty="0">
              <a:solidFill>
                <a:schemeClr val="bg1"/>
              </a:solidFill>
            </a:rPr>
            <a:t>2026 год – 50 000,0 тыс. руб.</a:t>
          </a:r>
        </a:p>
      </dgm:t>
    </dgm:pt>
    <dgm:pt modelId="{958A193F-686E-4F58-BC6A-5A73C72926E1}" type="parTrans" cxnId="{EFB08497-0A79-41D3-8E55-A1E96B7C4419}">
      <dgm:prSet/>
      <dgm:spPr/>
      <dgm:t>
        <a:bodyPr/>
        <a:lstStyle/>
        <a:p>
          <a:endParaRPr lang="ru-RU"/>
        </a:p>
      </dgm:t>
    </dgm:pt>
    <dgm:pt modelId="{C9FE2F8E-6844-4977-8BB9-74F82D5B778C}" type="sibTrans" cxnId="{EFB08497-0A79-41D3-8E55-A1E96B7C4419}">
      <dgm:prSet/>
      <dgm:spPr/>
      <dgm:t>
        <a:bodyPr/>
        <a:lstStyle/>
        <a:p>
          <a:endParaRPr lang="ru-RU"/>
        </a:p>
      </dgm:t>
    </dgm:pt>
    <dgm:pt modelId="{67AC4851-C16D-4E1A-BCD3-ED3D91E8304C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100" u="sng" dirty="0">
              <a:solidFill>
                <a:schemeClr val="bg1"/>
              </a:solidFill>
            </a:rPr>
            <a:t>Содержание территории городского пляжа:</a:t>
          </a:r>
        </a:p>
        <a:p>
          <a:r>
            <a:rPr lang="ru-RU" sz="1100" u="none" dirty="0">
              <a:solidFill>
                <a:schemeClr val="bg1"/>
              </a:solidFill>
            </a:rPr>
            <a:t>2024 год – 4 000,0 тыс. руб.</a:t>
          </a:r>
        </a:p>
        <a:p>
          <a:r>
            <a:rPr lang="ru-RU" sz="1100" dirty="0">
              <a:solidFill>
                <a:schemeClr val="bg1"/>
              </a:solidFill>
            </a:rPr>
            <a:t>2025 год – 3 142,4 тыс. руб.</a:t>
          </a:r>
        </a:p>
        <a:p>
          <a:r>
            <a:rPr lang="ru-RU" sz="1100" dirty="0">
              <a:solidFill>
                <a:schemeClr val="bg1"/>
              </a:solidFill>
            </a:rPr>
            <a:t>2026 год – 3 142,4 тыс. руб.</a:t>
          </a:r>
        </a:p>
      </dgm:t>
    </dgm:pt>
    <dgm:pt modelId="{9D7F42AC-C550-4F56-8A54-883CE31ABFBA}" type="parTrans" cxnId="{5CE337BB-7601-4BA8-8165-DF24D40A081F}">
      <dgm:prSet/>
      <dgm:spPr/>
      <dgm:t>
        <a:bodyPr/>
        <a:lstStyle/>
        <a:p>
          <a:endParaRPr lang="ru-RU"/>
        </a:p>
      </dgm:t>
    </dgm:pt>
    <dgm:pt modelId="{89D6F97B-5E37-4BFE-8BF0-EA90AF66BFF9}" type="sibTrans" cxnId="{5CE337BB-7601-4BA8-8165-DF24D40A081F}">
      <dgm:prSet/>
      <dgm:spPr/>
      <dgm:t>
        <a:bodyPr/>
        <a:lstStyle/>
        <a:p>
          <a:endParaRPr lang="ru-RU"/>
        </a:p>
      </dgm:t>
    </dgm:pt>
    <dgm:pt modelId="{79A65C1D-DA10-4622-983F-7F269388E390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100" u="sng" dirty="0">
              <a:solidFill>
                <a:schemeClr val="bg1"/>
              </a:solidFill>
            </a:rPr>
            <a:t>Организация ритуальных услуг:</a:t>
          </a:r>
        </a:p>
        <a:p>
          <a:r>
            <a:rPr lang="ru-RU" sz="1100" dirty="0">
              <a:solidFill>
                <a:schemeClr val="bg1"/>
              </a:solidFill>
            </a:rPr>
            <a:t>2024 год – 200,0 тыс. руб.</a:t>
          </a:r>
        </a:p>
        <a:p>
          <a:r>
            <a:rPr lang="ru-RU" sz="1100" dirty="0">
              <a:solidFill>
                <a:schemeClr val="bg1"/>
              </a:solidFill>
            </a:rPr>
            <a:t>2025 год – 200,0 тыс. руб.</a:t>
          </a:r>
        </a:p>
        <a:p>
          <a:r>
            <a:rPr lang="ru-RU" sz="1100" dirty="0">
              <a:solidFill>
                <a:schemeClr val="bg1"/>
              </a:solidFill>
            </a:rPr>
            <a:t>2026 год – 200,0 тыс. руб</a:t>
          </a:r>
          <a:r>
            <a:rPr lang="ru-RU" sz="900" dirty="0"/>
            <a:t>.</a:t>
          </a:r>
        </a:p>
      </dgm:t>
    </dgm:pt>
    <dgm:pt modelId="{9069BDB7-7076-4C0E-9D10-FD7C7EC5CE85}" type="parTrans" cxnId="{D0071AD6-79F1-4640-82F0-B19014B2E0D9}">
      <dgm:prSet/>
      <dgm:spPr/>
      <dgm:t>
        <a:bodyPr/>
        <a:lstStyle/>
        <a:p>
          <a:endParaRPr lang="ru-RU"/>
        </a:p>
      </dgm:t>
    </dgm:pt>
    <dgm:pt modelId="{4E86D178-B54C-45AA-A051-FBC9EA115552}" type="sibTrans" cxnId="{D0071AD6-79F1-4640-82F0-B19014B2E0D9}">
      <dgm:prSet/>
      <dgm:spPr/>
      <dgm:t>
        <a:bodyPr/>
        <a:lstStyle/>
        <a:p>
          <a:endParaRPr lang="ru-RU"/>
        </a:p>
      </dgm:t>
    </dgm:pt>
    <dgm:pt modelId="{60672848-7896-499A-B78A-51C1604BCABF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200" u="sng" dirty="0"/>
            <a:t> </a:t>
          </a:r>
          <a:r>
            <a:rPr lang="ru-RU" sz="1200" u="sng" dirty="0">
              <a:solidFill>
                <a:schemeClr val="bg1"/>
              </a:solidFill>
            </a:rPr>
            <a:t>Озеленение городских территорий:</a:t>
          </a:r>
        </a:p>
        <a:p>
          <a:r>
            <a:rPr lang="ru-RU" sz="1200" dirty="0">
              <a:solidFill>
                <a:schemeClr val="bg1"/>
              </a:solidFill>
            </a:rPr>
            <a:t>2024 год – 7 800,0 тыс. руб.</a:t>
          </a:r>
        </a:p>
        <a:p>
          <a:r>
            <a:rPr lang="ru-RU" sz="1200" dirty="0">
              <a:solidFill>
                <a:schemeClr val="bg1"/>
              </a:solidFill>
            </a:rPr>
            <a:t>2025 год – 7 800,0 тыс. руб.</a:t>
          </a:r>
        </a:p>
        <a:p>
          <a:r>
            <a:rPr lang="ru-RU" sz="1200" dirty="0">
              <a:solidFill>
                <a:schemeClr val="bg1"/>
              </a:solidFill>
            </a:rPr>
            <a:t>2026 год – 7 160,0 тыс. руб.</a:t>
          </a:r>
        </a:p>
      </dgm:t>
    </dgm:pt>
    <dgm:pt modelId="{CE3D2C0F-8F6F-4465-8C9A-BEF82F8EE38A}" type="parTrans" cxnId="{714C0DD4-D460-442F-A24B-C6D79DE071BD}">
      <dgm:prSet/>
      <dgm:spPr/>
      <dgm:t>
        <a:bodyPr/>
        <a:lstStyle/>
        <a:p>
          <a:endParaRPr lang="ru-RU"/>
        </a:p>
      </dgm:t>
    </dgm:pt>
    <dgm:pt modelId="{83734A2F-70CC-451C-B11D-63758A95D0CE}" type="sibTrans" cxnId="{714C0DD4-D460-442F-A24B-C6D79DE071BD}">
      <dgm:prSet/>
      <dgm:spPr/>
      <dgm:t>
        <a:bodyPr/>
        <a:lstStyle/>
        <a:p>
          <a:endParaRPr lang="ru-RU"/>
        </a:p>
      </dgm:t>
    </dgm:pt>
    <dgm:pt modelId="{32A9D861-777A-4CF8-8142-9F635AD91347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200" u="sng" dirty="0">
              <a:solidFill>
                <a:schemeClr val="bg1"/>
              </a:solidFill>
            </a:rPr>
            <a:t>Приобретение и содержание в порядке малых архитектурных форм</a:t>
          </a:r>
        </a:p>
        <a:p>
          <a:r>
            <a:rPr lang="ru-RU" sz="1200" dirty="0">
              <a:solidFill>
                <a:schemeClr val="bg1"/>
              </a:solidFill>
            </a:rPr>
            <a:t>2024 год – 7 500,0 тыс. руб.</a:t>
          </a:r>
        </a:p>
        <a:p>
          <a:r>
            <a:rPr lang="ru-RU" sz="1200" dirty="0">
              <a:solidFill>
                <a:schemeClr val="bg1"/>
              </a:solidFill>
            </a:rPr>
            <a:t>2025 год – 7 200,0 тыс. руб.</a:t>
          </a:r>
        </a:p>
        <a:p>
          <a:r>
            <a:rPr lang="ru-RU" sz="1200" dirty="0">
              <a:solidFill>
                <a:schemeClr val="bg1"/>
              </a:solidFill>
            </a:rPr>
            <a:t>2026 год – 3 200,0 тыс. руб.</a:t>
          </a:r>
        </a:p>
      </dgm:t>
    </dgm:pt>
    <dgm:pt modelId="{F9D6CA35-B3A4-4262-95B8-F50420BBCB4D}" type="parTrans" cxnId="{EDC33B1E-D747-4A37-BD15-1D1A1BDE6901}">
      <dgm:prSet/>
      <dgm:spPr/>
      <dgm:t>
        <a:bodyPr/>
        <a:lstStyle/>
        <a:p>
          <a:endParaRPr lang="ru-RU"/>
        </a:p>
      </dgm:t>
    </dgm:pt>
    <dgm:pt modelId="{62D81359-03E5-471C-BDE7-3BE359E3C2B4}" type="sibTrans" cxnId="{EDC33B1E-D747-4A37-BD15-1D1A1BDE6901}">
      <dgm:prSet/>
      <dgm:spPr/>
      <dgm:t>
        <a:bodyPr/>
        <a:lstStyle/>
        <a:p>
          <a:endParaRPr lang="ru-RU"/>
        </a:p>
      </dgm:t>
    </dgm:pt>
    <dgm:pt modelId="{05086E54-DC7B-4047-BD3D-F3367B684427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100" u="sng" dirty="0">
              <a:solidFill>
                <a:schemeClr val="bg1"/>
              </a:solidFill>
            </a:rPr>
            <a:t>Развитие, реконструкция, модернизация электросетевого хозяйства:</a:t>
          </a:r>
        </a:p>
        <a:p>
          <a:r>
            <a:rPr lang="ru-RU" sz="1100" dirty="0">
              <a:solidFill>
                <a:schemeClr val="bg1"/>
              </a:solidFill>
            </a:rPr>
            <a:t>2024 год – 1 000,0 тыс. руб.</a:t>
          </a:r>
        </a:p>
        <a:p>
          <a:r>
            <a:rPr lang="ru-RU" sz="1100" dirty="0">
              <a:solidFill>
                <a:schemeClr val="bg1"/>
              </a:solidFill>
            </a:rPr>
            <a:t>2025 год – 4 000,0 тыс. руб.</a:t>
          </a:r>
        </a:p>
        <a:p>
          <a:r>
            <a:rPr lang="ru-RU" sz="1100" dirty="0">
              <a:solidFill>
                <a:schemeClr val="bg1"/>
              </a:solidFill>
            </a:rPr>
            <a:t>2026 год – 5 000,0 тыс. руб.</a:t>
          </a:r>
        </a:p>
      </dgm:t>
    </dgm:pt>
    <dgm:pt modelId="{DC3F926F-7BB6-455B-BAD0-CEC92B428CBA}" type="parTrans" cxnId="{A0CD571E-3C1E-4055-B4B5-A9BA8DBAFA13}">
      <dgm:prSet/>
      <dgm:spPr/>
      <dgm:t>
        <a:bodyPr/>
        <a:lstStyle/>
        <a:p>
          <a:endParaRPr lang="ru-RU"/>
        </a:p>
      </dgm:t>
    </dgm:pt>
    <dgm:pt modelId="{E4010123-6A05-47DD-A5B0-D630200CDD11}" type="sibTrans" cxnId="{A0CD571E-3C1E-4055-B4B5-A9BA8DBAFA13}">
      <dgm:prSet/>
      <dgm:spPr/>
      <dgm:t>
        <a:bodyPr/>
        <a:lstStyle/>
        <a:p>
          <a:endParaRPr lang="ru-RU"/>
        </a:p>
      </dgm:t>
    </dgm:pt>
    <dgm:pt modelId="{47DED5AA-393D-412D-B1EB-98C10FBA4FCC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000" u="sng" dirty="0">
              <a:solidFill>
                <a:schemeClr val="bg1"/>
              </a:solidFill>
            </a:rPr>
            <a:t> </a:t>
          </a:r>
          <a:r>
            <a:rPr lang="ru-RU" sz="1100" u="sng" dirty="0">
              <a:solidFill>
                <a:schemeClr val="bg1"/>
              </a:solidFill>
            </a:rPr>
            <a:t>Благоустройство территорий в рамках муниципальной программы «Формирование современной городской среды»</a:t>
          </a:r>
        </a:p>
        <a:p>
          <a:r>
            <a:rPr lang="ru-RU" sz="1100" dirty="0">
              <a:solidFill>
                <a:schemeClr val="bg1"/>
              </a:solidFill>
            </a:rPr>
            <a:t>2024 год – 32 000,0 тыс. руб. (в т.ч. средства краевого бюджета – 26 700,0 тыс. руб.</a:t>
          </a:r>
          <a:r>
            <a:rPr lang="ru-RU" sz="1000" dirty="0">
              <a:solidFill>
                <a:schemeClr val="bg1"/>
              </a:solidFill>
            </a:rPr>
            <a:t>)</a:t>
          </a:r>
        </a:p>
      </dgm:t>
    </dgm:pt>
    <dgm:pt modelId="{F66B3B81-BA82-444E-A574-012E55CFE563}" type="parTrans" cxnId="{118C1A85-0B8A-406B-A747-C4C29D80FF67}">
      <dgm:prSet/>
      <dgm:spPr/>
      <dgm:t>
        <a:bodyPr/>
        <a:lstStyle/>
        <a:p>
          <a:endParaRPr lang="ru-RU"/>
        </a:p>
      </dgm:t>
    </dgm:pt>
    <dgm:pt modelId="{44E1EAD1-32D6-4A90-8BDA-54FA71A0A2F1}" type="sibTrans" cxnId="{118C1A85-0B8A-406B-A747-C4C29D80FF67}">
      <dgm:prSet/>
      <dgm:spPr/>
      <dgm:t>
        <a:bodyPr/>
        <a:lstStyle/>
        <a:p>
          <a:endParaRPr lang="ru-RU"/>
        </a:p>
      </dgm:t>
    </dgm:pt>
    <dgm:pt modelId="{7C1A8820-CAA2-48D5-8483-40BE572FE2EB}" type="pres">
      <dgm:prSet presAssocID="{FF78B4AE-3D97-419C-8A72-ABE56BF8F48F}" presName="diagram" presStyleCnt="0">
        <dgm:presLayoutVars>
          <dgm:dir/>
          <dgm:resizeHandles val="exact"/>
        </dgm:presLayoutVars>
      </dgm:prSet>
      <dgm:spPr/>
    </dgm:pt>
    <dgm:pt modelId="{18F1672D-7352-4780-902A-3FCC2B6E99F0}" type="pres">
      <dgm:prSet presAssocID="{2002B2B2-D544-4BF7-89EC-B899BF278C7B}" presName="node" presStyleLbl="node1" presStyleIdx="0" presStyleCnt="9" custScaleX="165336" custScaleY="137199">
        <dgm:presLayoutVars>
          <dgm:bulletEnabled val="1"/>
        </dgm:presLayoutVars>
      </dgm:prSet>
      <dgm:spPr/>
    </dgm:pt>
    <dgm:pt modelId="{F87D0625-6D6E-45A8-A34B-4C6D62D04AF8}" type="pres">
      <dgm:prSet presAssocID="{ED555280-EEF5-41C2-A12E-FA97CCE3DCE7}" presName="sibTrans" presStyleCnt="0"/>
      <dgm:spPr/>
    </dgm:pt>
    <dgm:pt modelId="{6157598B-A5DF-440C-ACF9-28768D0D2CC5}" type="pres">
      <dgm:prSet presAssocID="{32A9D861-777A-4CF8-8142-9F635AD91347}" presName="node" presStyleLbl="node1" presStyleIdx="1" presStyleCnt="9" custScaleX="149532" custScaleY="138464">
        <dgm:presLayoutVars>
          <dgm:bulletEnabled val="1"/>
        </dgm:presLayoutVars>
      </dgm:prSet>
      <dgm:spPr/>
    </dgm:pt>
    <dgm:pt modelId="{4270F288-D41E-4E05-ADC0-54E4F6E54F8A}" type="pres">
      <dgm:prSet presAssocID="{62D81359-03E5-471C-BDE7-3BE359E3C2B4}" presName="sibTrans" presStyleCnt="0"/>
      <dgm:spPr/>
    </dgm:pt>
    <dgm:pt modelId="{D8D8DCF4-19F2-41EF-A39A-63B5258E4634}" type="pres">
      <dgm:prSet presAssocID="{60672848-7896-499A-B78A-51C1604BCABF}" presName="node" presStyleLbl="node1" presStyleIdx="2" presStyleCnt="9" custScaleX="175335">
        <dgm:presLayoutVars>
          <dgm:bulletEnabled val="1"/>
        </dgm:presLayoutVars>
      </dgm:prSet>
      <dgm:spPr/>
    </dgm:pt>
    <dgm:pt modelId="{7041DAD2-00F7-490E-AA91-053110DD50A1}" type="pres">
      <dgm:prSet presAssocID="{83734A2F-70CC-451C-B11D-63758A95D0CE}" presName="sibTrans" presStyleCnt="0"/>
      <dgm:spPr/>
    </dgm:pt>
    <dgm:pt modelId="{3F2622FA-189A-436A-997E-13CD0449379B}" type="pres">
      <dgm:prSet presAssocID="{38DD30E6-85D2-4F43-AF6A-97B68A5843E7}" presName="node" presStyleLbl="node1" presStyleIdx="3" presStyleCnt="9" custScaleX="137797" custScaleY="117135">
        <dgm:presLayoutVars>
          <dgm:bulletEnabled val="1"/>
        </dgm:presLayoutVars>
      </dgm:prSet>
      <dgm:spPr/>
    </dgm:pt>
    <dgm:pt modelId="{C9D8969E-3E7C-4BD5-84FC-996818CDC49D}" type="pres">
      <dgm:prSet presAssocID="{39D6DC8A-E3CF-4D03-B14D-CAEED96CB9FC}" presName="sibTrans" presStyleCnt="0"/>
      <dgm:spPr/>
    </dgm:pt>
    <dgm:pt modelId="{0BA49523-B937-4320-882E-10B5B68E8555}" type="pres">
      <dgm:prSet presAssocID="{05086E54-DC7B-4047-BD3D-F3367B684427}" presName="node" presStyleLbl="node1" presStyleIdx="4" presStyleCnt="9" custScaleX="149373" custScaleY="109195">
        <dgm:presLayoutVars>
          <dgm:bulletEnabled val="1"/>
        </dgm:presLayoutVars>
      </dgm:prSet>
      <dgm:spPr/>
    </dgm:pt>
    <dgm:pt modelId="{22B71BAC-09DF-41FB-BF05-6D9A98F39F50}" type="pres">
      <dgm:prSet presAssocID="{E4010123-6A05-47DD-A5B0-D630200CDD11}" presName="sibTrans" presStyleCnt="0"/>
      <dgm:spPr/>
    </dgm:pt>
    <dgm:pt modelId="{3675C6AB-70BD-4349-AB55-B144AA9C3EDA}" type="pres">
      <dgm:prSet presAssocID="{BCF5A6F7-71F8-457E-B7A1-0F04CC4C909E}" presName="node" presStyleLbl="node1" presStyleIdx="5" presStyleCnt="9" custScaleX="200451" custScaleY="118945">
        <dgm:presLayoutVars>
          <dgm:bulletEnabled val="1"/>
        </dgm:presLayoutVars>
      </dgm:prSet>
      <dgm:spPr/>
    </dgm:pt>
    <dgm:pt modelId="{591F9832-606C-440C-A39C-B00B5853CD0D}" type="pres">
      <dgm:prSet presAssocID="{C9FE2F8E-6844-4977-8BB9-74F82D5B778C}" presName="sibTrans" presStyleCnt="0"/>
      <dgm:spPr/>
    </dgm:pt>
    <dgm:pt modelId="{A654AEDE-A901-44DE-B882-2E017BBFB5C6}" type="pres">
      <dgm:prSet presAssocID="{67AC4851-C16D-4E1A-BCD3-ED3D91E8304C}" presName="node" presStyleLbl="node1" presStyleIdx="6" presStyleCnt="9" custScaleX="137984" custScaleY="123004" custLinFactNeighborX="-72492" custLinFactNeighborY="-2516">
        <dgm:presLayoutVars>
          <dgm:bulletEnabled val="1"/>
        </dgm:presLayoutVars>
      </dgm:prSet>
      <dgm:spPr/>
    </dgm:pt>
    <dgm:pt modelId="{8BC0D7D1-F444-49EA-8B02-0C3AD855E3AD}" type="pres">
      <dgm:prSet presAssocID="{89D6F97B-5E37-4BFE-8BF0-EA90AF66BFF9}" presName="sibTrans" presStyleCnt="0"/>
      <dgm:spPr/>
    </dgm:pt>
    <dgm:pt modelId="{4B76F843-DC19-4D9C-813B-D417D8CEBCEB}" type="pres">
      <dgm:prSet presAssocID="{79A65C1D-DA10-4622-983F-7F269388E390}" presName="node" presStyleLbl="node1" presStyleIdx="7" presStyleCnt="9" custScaleX="144992" custScaleY="119651">
        <dgm:presLayoutVars>
          <dgm:bulletEnabled val="1"/>
        </dgm:presLayoutVars>
      </dgm:prSet>
      <dgm:spPr/>
    </dgm:pt>
    <dgm:pt modelId="{62006F75-3967-43BC-A149-261716E531A6}" type="pres">
      <dgm:prSet presAssocID="{4E86D178-B54C-45AA-A051-FBC9EA115552}" presName="sibTrans" presStyleCnt="0"/>
      <dgm:spPr/>
    </dgm:pt>
    <dgm:pt modelId="{08F85121-1C95-41AF-A0D8-979FEB3FA160}" type="pres">
      <dgm:prSet presAssocID="{47DED5AA-393D-412D-B1EB-98C10FBA4FCC}" presName="node" presStyleLbl="node1" presStyleIdx="8" presStyleCnt="9" custScaleX="383043">
        <dgm:presLayoutVars>
          <dgm:bulletEnabled val="1"/>
        </dgm:presLayoutVars>
      </dgm:prSet>
      <dgm:spPr/>
    </dgm:pt>
  </dgm:ptLst>
  <dgm:cxnLst>
    <dgm:cxn modelId="{054CD50E-B4FB-43DF-B885-63CD4164018F}" type="presOf" srcId="{2002B2B2-D544-4BF7-89EC-B899BF278C7B}" destId="{18F1672D-7352-4780-902A-3FCC2B6E99F0}" srcOrd="0" destOrd="0" presId="urn:microsoft.com/office/officeart/2005/8/layout/default"/>
    <dgm:cxn modelId="{FCAD1312-096E-4563-86EF-BD7617355FBA}" type="presOf" srcId="{38DD30E6-85D2-4F43-AF6A-97B68A5843E7}" destId="{3F2622FA-189A-436A-997E-13CD0449379B}" srcOrd="0" destOrd="0" presId="urn:microsoft.com/office/officeart/2005/8/layout/default"/>
    <dgm:cxn modelId="{EDC33B1E-D747-4A37-BD15-1D1A1BDE6901}" srcId="{FF78B4AE-3D97-419C-8A72-ABE56BF8F48F}" destId="{32A9D861-777A-4CF8-8142-9F635AD91347}" srcOrd="1" destOrd="0" parTransId="{F9D6CA35-B3A4-4262-95B8-F50420BBCB4D}" sibTransId="{62D81359-03E5-471C-BDE7-3BE359E3C2B4}"/>
    <dgm:cxn modelId="{A0CD571E-3C1E-4055-B4B5-A9BA8DBAFA13}" srcId="{FF78B4AE-3D97-419C-8A72-ABE56BF8F48F}" destId="{05086E54-DC7B-4047-BD3D-F3367B684427}" srcOrd="4" destOrd="0" parTransId="{DC3F926F-7BB6-455B-BAD0-CEC92B428CBA}" sibTransId="{E4010123-6A05-47DD-A5B0-D630200CDD11}"/>
    <dgm:cxn modelId="{40973637-93B5-4139-82FA-36CEE2B017E3}" type="presOf" srcId="{BCF5A6F7-71F8-457E-B7A1-0F04CC4C909E}" destId="{3675C6AB-70BD-4349-AB55-B144AA9C3EDA}" srcOrd="0" destOrd="0" presId="urn:microsoft.com/office/officeart/2005/8/layout/default"/>
    <dgm:cxn modelId="{F1F7673B-B264-480D-AE4D-69BC9011B191}" type="presOf" srcId="{60672848-7896-499A-B78A-51C1604BCABF}" destId="{D8D8DCF4-19F2-41EF-A39A-63B5258E4634}" srcOrd="0" destOrd="0" presId="urn:microsoft.com/office/officeart/2005/8/layout/default"/>
    <dgm:cxn modelId="{BE4B3941-1423-48C0-A9ED-8DDE49979EDC}" type="presOf" srcId="{FF78B4AE-3D97-419C-8A72-ABE56BF8F48F}" destId="{7C1A8820-CAA2-48D5-8483-40BE572FE2EB}" srcOrd="0" destOrd="0" presId="urn:microsoft.com/office/officeart/2005/8/layout/default"/>
    <dgm:cxn modelId="{90F38B55-967B-407E-88B7-5F7CF1080F9F}" type="presOf" srcId="{05086E54-DC7B-4047-BD3D-F3367B684427}" destId="{0BA49523-B937-4320-882E-10B5B68E8555}" srcOrd="0" destOrd="0" presId="urn:microsoft.com/office/officeart/2005/8/layout/default"/>
    <dgm:cxn modelId="{118C1A85-0B8A-406B-A747-C4C29D80FF67}" srcId="{FF78B4AE-3D97-419C-8A72-ABE56BF8F48F}" destId="{47DED5AA-393D-412D-B1EB-98C10FBA4FCC}" srcOrd="8" destOrd="0" parTransId="{F66B3B81-BA82-444E-A574-012E55CFE563}" sibTransId="{44E1EAD1-32D6-4A90-8BDA-54FA71A0A2F1}"/>
    <dgm:cxn modelId="{EFB08497-0A79-41D3-8E55-A1E96B7C4419}" srcId="{FF78B4AE-3D97-419C-8A72-ABE56BF8F48F}" destId="{BCF5A6F7-71F8-457E-B7A1-0F04CC4C909E}" srcOrd="5" destOrd="0" parTransId="{958A193F-686E-4F58-BC6A-5A73C72926E1}" sibTransId="{C9FE2F8E-6844-4977-8BB9-74F82D5B778C}"/>
    <dgm:cxn modelId="{50C944A2-4100-46CB-8682-709A5D72DD56}" srcId="{FF78B4AE-3D97-419C-8A72-ABE56BF8F48F}" destId="{2002B2B2-D544-4BF7-89EC-B899BF278C7B}" srcOrd="0" destOrd="0" parTransId="{393C1538-4525-4514-A857-C657F7000D42}" sibTransId="{ED555280-EEF5-41C2-A12E-FA97CCE3DCE7}"/>
    <dgm:cxn modelId="{B9D1DBA2-A669-458B-9BCF-A72DCD744AC6}" type="presOf" srcId="{67AC4851-C16D-4E1A-BCD3-ED3D91E8304C}" destId="{A654AEDE-A901-44DE-B882-2E017BBFB5C6}" srcOrd="0" destOrd="0" presId="urn:microsoft.com/office/officeart/2005/8/layout/default"/>
    <dgm:cxn modelId="{30E697AF-DA8B-4510-9DAF-E26F7C2F7819}" type="presOf" srcId="{47DED5AA-393D-412D-B1EB-98C10FBA4FCC}" destId="{08F85121-1C95-41AF-A0D8-979FEB3FA160}" srcOrd="0" destOrd="0" presId="urn:microsoft.com/office/officeart/2005/8/layout/default"/>
    <dgm:cxn modelId="{3E5A00B5-6739-42E0-9238-002FCC1FE3FB}" type="presOf" srcId="{79A65C1D-DA10-4622-983F-7F269388E390}" destId="{4B76F843-DC19-4D9C-813B-D417D8CEBCEB}" srcOrd="0" destOrd="0" presId="urn:microsoft.com/office/officeart/2005/8/layout/default"/>
    <dgm:cxn modelId="{A06DC2B9-2A82-4F2B-BCD8-D5ACB0473C65}" type="presOf" srcId="{32A9D861-777A-4CF8-8142-9F635AD91347}" destId="{6157598B-A5DF-440C-ACF9-28768D0D2CC5}" srcOrd="0" destOrd="0" presId="urn:microsoft.com/office/officeart/2005/8/layout/default"/>
    <dgm:cxn modelId="{5CE337BB-7601-4BA8-8165-DF24D40A081F}" srcId="{FF78B4AE-3D97-419C-8A72-ABE56BF8F48F}" destId="{67AC4851-C16D-4E1A-BCD3-ED3D91E8304C}" srcOrd="6" destOrd="0" parTransId="{9D7F42AC-C550-4F56-8A54-883CE31ABFBA}" sibTransId="{89D6F97B-5E37-4BFE-8BF0-EA90AF66BFF9}"/>
    <dgm:cxn modelId="{D9F9C7CE-49F4-4036-A89C-2E7D4177B9E2}" srcId="{FF78B4AE-3D97-419C-8A72-ABE56BF8F48F}" destId="{38DD30E6-85D2-4F43-AF6A-97B68A5843E7}" srcOrd="3" destOrd="0" parTransId="{852A2144-47C8-456F-ABD0-C946A0ED3E59}" sibTransId="{39D6DC8A-E3CF-4D03-B14D-CAEED96CB9FC}"/>
    <dgm:cxn modelId="{714C0DD4-D460-442F-A24B-C6D79DE071BD}" srcId="{FF78B4AE-3D97-419C-8A72-ABE56BF8F48F}" destId="{60672848-7896-499A-B78A-51C1604BCABF}" srcOrd="2" destOrd="0" parTransId="{CE3D2C0F-8F6F-4465-8C9A-BEF82F8EE38A}" sibTransId="{83734A2F-70CC-451C-B11D-63758A95D0CE}"/>
    <dgm:cxn modelId="{D0071AD6-79F1-4640-82F0-B19014B2E0D9}" srcId="{FF78B4AE-3D97-419C-8A72-ABE56BF8F48F}" destId="{79A65C1D-DA10-4622-983F-7F269388E390}" srcOrd="7" destOrd="0" parTransId="{9069BDB7-7076-4C0E-9D10-FD7C7EC5CE85}" sibTransId="{4E86D178-B54C-45AA-A051-FBC9EA115552}"/>
    <dgm:cxn modelId="{AB7823ED-B162-487E-856E-DFC7C3050F7C}" type="presParOf" srcId="{7C1A8820-CAA2-48D5-8483-40BE572FE2EB}" destId="{18F1672D-7352-4780-902A-3FCC2B6E99F0}" srcOrd="0" destOrd="0" presId="urn:microsoft.com/office/officeart/2005/8/layout/default"/>
    <dgm:cxn modelId="{EF2045B9-EBF9-4103-9E61-5295FC0CCA36}" type="presParOf" srcId="{7C1A8820-CAA2-48D5-8483-40BE572FE2EB}" destId="{F87D0625-6D6E-45A8-A34B-4C6D62D04AF8}" srcOrd="1" destOrd="0" presId="urn:microsoft.com/office/officeart/2005/8/layout/default"/>
    <dgm:cxn modelId="{F70EA02C-A4E5-4985-A8EB-CDB31C1BEC94}" type="presParOf" srcId="{7C1A8820-CAA2-48D5-8483-40BE572FE2EB}" destId="{6157598B-A5DF-440C-ACF9-28768D0D2CC5}" srcOrd="2" destOrd="0" presId="urn:microsoft.com/office/officeart/2005/8/layout/default"/>
    <dgm:cxn modelId="{312A97E6-924D-4E18-96E2-28E86B3E7227}" type="presParOf" srcId="{7C1A8820-CAA2-48D5-8483-40BE572FE2EB}" destId="{4270F288-D41E-4E05-ADC0-54E4F6E54F8A}" srcOrd="3" destOrd="0" presId="urn:microsoft.com/office/officeart/2005/8/layout/default"/>
    <dgm:cxn modelId="{1376C699-1FA4-4412-A3AB-152590424D38}" type="presParOf" srcId="{7C1A8820-CAA2-48D5-8483-40BE572FE2EB}" destId="{D8D8DCF4-19F2-41EF-A39A-63B5258E4634}" srcOrd="4" destOrd="0" presId="urn:microsoft.com/office/officeart/2005/8/layout/default"/>
    <dgm:cxn modelId="{D9251D27-DDCD-4BC7-BD09-3B952D542DD7}" type="presParOf" srcId="{7C1A8820-CAA2-48D5-8483-40BE572FE2EB}" destId="{7041DAD2-00F7-490E-AA91-053110DD50A1}" srcOrd="5" destOrd="0" presId="urn:microsoft.com/office/officeart/2005/8/layout/default"/>
    <dgm:cxn modelId="{8A8E0D50-7747-42C3-A932-530E92674A7D}" type="presParOf" srcId="{7C1A8820-CAA2-48D5-8483-40BE572FE2EB}" destId="{3F2622FA-189A-436A-997E-13CD0449379B}" srcOrd="6" destOrd="0" presId="urn:microsoft.com/office/officeart/2005/8/layout/default"/>
    <dgm:cxn modelId="{1A44BA39-086D-4579-98E8-A61741AD3BB9}" type="presParOf" srcId="{7C1A8820-CAA2-48D5-8483-40BE572FE2EB}" destId="{C9D8969E-3E7C-4BD5-84FC-996818CDC49D}" srcOrd="7" destOrd="0" presId="urn:microsoft.com/office/officeart/2005/8/layout/default"/>
    <dgm:cxn modelId="{226844EE-9858-4ABE-8F55-7E531210B56F}" type="presParOf" srcId="{7C1A8820-CAA2-48D5-8483-40BE572FE2EB}" destId="{0BA49523-B937-4320-882E-10B5B68E8555}" srcOrd="8" destOrd="0" presId="urn:microsoft.com/office/officeart/2005/8/layout/default"/>
    <dgm:cxn modelId="{8279DF90-E55D-4BF3-877D-F4CBA60A19D2}" type="presParOf" srcId="{7C1A8820-CAA2-48D5-8483-40BE572FE2EB}" destId="{22B71BAC-09DF-41FB-BF05-6D9A98F39F50}" srcOrd="9" destOrd="0" presId="urn:microsoft.com/office/officeart/2005/8/layout/default"/>
    <dgm:cxn modelId="{CB0648F6-F22D-405A-83F4-E8FB84EC6247}" type="presParOf" srcId="{7C1A8820-CAA2-48D5-8483-40BE572FE2EB}" destId="{3675C6AB-70BD-4349-AB55-B144AA9C3EDA}" srcOrd="10" destOrd="0" presId="urn:microsoft.com/office/officeart/2005/8/layout/default"/>
    <dgm:cxn modelId="{5AB7C439-66F8-4F3E-83B7-18D7CE977115}" type="presParOf" srcId="{7C1A8820-CAA2-48D5-8483-40BE572FE2EB}" destId="{591F9832-606C-440C-A39C-B00B5853CD0D}" srcOrd="11" destOrd="0" presId="urn:microsoft.com/office/officeart/2005/8/layout/default"/>
    <dgm:cxn modelId="{4F930557-487E-4029-BE96-0BAAF42527BD}" type="presParOf" srcId="{7C1A8820-CAA2-48D5-8483-40BE572FE2EB}" destId="{A654AEDE-A901-44DE-B882-2E017BBFB5C6}" srcOrd="12" destOrd="0" presId="urn:microsoft.com/office/officeart/2005/8/layout/default"/>
    <dgm:cxn modelId="{2CF667F2-06B7-446C-8D9C-B9D8CED8DD3B}" type="presParOf" srcId="{7C1A8820-CAA2-48D5-8483-40BE572FE2EB}" destId="{8BC0D7D1-F444-49EA-8B02-0C3AD855E3AD}" srcOrd="13" destOrd="0" presId="urn:microsoft.com/office/officeart/2005/8/layout/default"/>
    <dgm:cxn modelId="{8190CBC4-59CD-4FE7-84DC-100AE6D854FE}" type="presParOf" srcId="{7C1A8820-CAA2-48D5-8483-40BE572FE2EB}" destId="{4B76F843-DC19-4D9C-813B-D417D8CEBCEB}" srcOrd="14" destOrd="0" presId="urn:microsoft.com/office/officeart/2005/8/layout/default"/>
    <dgm:cxn modelId="{B8F61232-A0E1-4E8B-B48C-36FB868409EC}" type="presParOf" srcId="{7C1A8820-CAA2-48D5-8483-40BE572FE2EB}" destId="{62006F75-3967-43BC-A149-261716E531A6}" srcOrd="15" destOrd="0" presId="urn:microsoft.com/office/officeart/2005/8/layout/default"/>
    <dgm:cxn modelId="{65287271-00A0-4D33-B19B-D104DE83AEB5}" type="presParOf" srcId="{7C1A8820-CAA2-48D5-8483-40BE572FE2EB}" destId="{08F85121-1C95-41AF-A0D8-979FEB3FA160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CA44B05-0D30-4A9F-A0F1-461042EE369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E03B1F5-DEF5-44C3-ACB2-3DE501D52970}">
      <dgm:prSet phldrT="[Текст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u="sng" dirty="0">
              <a:solidFill>
                <a:schemeClr val="bg1"/>
              </a:solidFill>
            </a:rPr>
            <a:t>Обеспечение безопасности дорожного движение</a:t>
          </a:r>
        </a:p>
        <a:p>
          <a:r>
            <a:rPr lang="ru-RU" dirty="0">
              <a:solidFill>
                <a:schemeClr val="bg1"/>
              </a:solidFill>
            </a:rPr>
            <a:t>2024 год – 6 500,0 тыс. руб.;</a:t>
          </a:r>
        </a:p>
        <a:p>
          <a:r>
            <a:rPr lang="ru-RU" dirty="0">
              <a:solidFill>
                <a:schemeClr val="bg1"/>
              </a:solidFill>
            </a:rPr>
            <a:t>2025 год – 5 561,4 тыс. руб.;</a:t>
          </a:r>
        </a:p>
        <a:p>
          <a:r>
            <a:rPr lang="ru-RU" dirty="0">
              <a:solidFill>
                <a:schemeClr val="bg1"/>
              </a:solidFill>
            </a:rPr>
            <a:t>2026 год – 5 561,4 тыс. руб.</a:t>
          </a:r>
        </a:p>
      </dgm:t>
    </dgm:pt>
    <dgm:pt modelId="{4D908372-AC4F-4F9A-80B3-F200368B1E3F}" type="parTrans" cxnId="{A29E4C9D-DA85-41C9-87F7-50855BD30DAC}">
      <dgm:prSet/>
      <dgm:spPr/>
      <dgm:t>
        <a:bodyPr/>
        <a:lstStyle/>
        <a:p>
          <a:endParaRPr lang="ru-RU"/>
        </a:p>
      </dgm:t>
    </dgm:pt>
    <dgm:pt modelId="{71E8E37F-8F7E-4F1F-A195-834EC731A696}" type="sibTrans" cxnId="{A29E4C9D-DA85-41C9-87F7-50855BD30DAC}">
      <dgm:prSet/>
      <dgm:spPr/>
      <dgm:t>
        <a:bodyPr/>
        <a:lstStyle/>
        <a:p>
          <a:endParaRPr lang="ru-RU"/>
        </a:p>
      </dgm:t>
    </dgm:pt>
    <dgm:pt modelId="{988CDC3D-217A-4442-86E5-6F7B668BCA86}">
      <dgm:prSet phldrT="[Текст]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dirty="0"/>
            <a:t>Техническое обслуживание светофорных объектов и плоских дорожных знаков, оплата за электроэнергию светофорных объектов</a:t>
          </a:r>
        </a:p>
      </dgm:t>
    </dgm:pt>
    <dgm:pt modelId="{25539E5E-5F83-4FB0-B064-D1059EAB6B78}" type="parTrans" cxnId="{10B2DBD3-F04E-467A-AA81-D07388687D50}">
      <dgm:prSet/>
      <dgm:spPr/>
      <dgm:t>
        <a:bodyPr/>
        <a:lstStyle/>
        <a:p>
          <a:endParaRPr lang="ru-RU"/>
        </a:p>
      </dgm:t>
    </dgm:pt>
    <dgm:pt modelId="{6864A1D4-44AB-4861-88B0-075385A0CC55}" type="sibTrans" cxnId="{10B2DBD3-F04E-467A-AA81-D07388687D50}">
      <dgm:prSet/>
      <dgm:spPr/>
      <dgm:t>
        <a:bodyPr/>
        <a:lstStyle/>
        <a:p>
          <a:endParaRPr lang="ru-RU"/>
        </a:p>
      </dgm:t>
    </dgm:pt>
    <dgm:pt modelId="{EDAF66BB-C5FA-49D1-A226-882A0D63E019}">
      <dgm:prSet phldrT="[Текст]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dirty="0"/>
            <a:t>Устройство барьерных ограждений, дорожных знаков, средств регулирования дорожного движения</a:t>
          </a:r>
        </a:p>
      </dgm:t>
    </dgm:pt>
    <dgm:pt modelId="{A6871365-0F44-417C-8064-0BE4F845AA0F}" type="parTrans" cxnId="{F91584DE-D5EE-424F-A3F2-1FDEB82A36AB}">
      <dgm:prSet/>
      <dgm:spPr/>
      <dgm:t>
        <a:bodyPr/>
        <a:lstStyle/>
        <a:p>
          <a:endParaRPr lang="ru-RU"/>
        </a:p>
      </dgm:t>
    </dgm:pt>
    <dgm:pt modelId="{7BF7EC35-01D2-4E6B-B4B7-08ACEB545B8F}" type="sibTrans" cxnId="{F91584DE-D5EE-424F-A3F2-1FDEB82A36AB}">
      <dgm:prSet/>
      <dgm:spPr/>
      <dgm:t>
        <a:bodyPr/>
        <a:lstStyle/>
        <a:p>
          <a:endParaRPr lang="ru-RU"/>
        </a:p>
      </dgm:t>
    </dgm:pt>
    <dgm:pt modelId="{F8D38776-6E87-47C1-8117-6AF02A74C241}">
      <dgm:prSet phldrT="[Текст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u="sng" dirty="0">
              <a:solidFill>
                <a:schemeClr val="bg1"/>
              </a:solidFill>
            </a:rPr>
            <a:t>Ремонт и содержание улично-дорожной сети</a:t>
          </a:r>
        </a:p>
        <a:p>
          <a:r>
            <a:rPr lang="ru-RU" dirty="0">
              <a:solidFill>
                <a:schemeClr val="bg1"/>
              </a:solidFill>
            </a:rPr>
            <a:t>2024 год – 24 411,2 тыс. руб.;</a:t>
          </a:r>
        </a:p>
        <a:p>
          <a:r>
            <a:rPr lang="ru-RU" dirty="0">
              <a:solidFill>
                <a:schemeClr val="bg1"/>
              </a:solidFill>
            </a:rPr>
            <a:t>2025 год – 45 600,0 тыс. руб.;</a:t>
          </a:r>
        </a:p>
        <a:p>
          <a:r>
            <a:rPr lang="ru-RU" dirty="0">
              <a:solidFill>
                <a:schemeClr val="bg1"/>
              </a:solidFill>
            </a:rPr>
            <a:t>2026 год – 46 000,0 тыс. руб.</a:t>
          </a:r>
        </a:p>
      </dgm:t>
    </dgm:pt>
    <dgm:pt modelId="{B5459DE5-617A-4CD6-91F4-1366078B5834}" type="parTrans" cxnId="{7D3D7E8B-FA5C-46AB-AE0D-691116E07776}">
      <dgm:prSet/>
      <dgm:spPr/>
      <dgm:t>
        <a:bodyPr/>
        <a:lstStyle/>
        <a:p>
          <a:endParaRPr lang="ru-RU"/>
        </a:p>
      </dgm:t>
    </dgm:pt>
    <dgm:pt modelId="{0F166D4C-4615-4696-BA7C-5E224503458D}" type="sibTrans" cxnId="{7D3D7E8B-FA5C-46AB-AE0D-691116E07776}">
      <dgm:prSet/>
      <dgm:spPr/>
      <dgm:t>
        <a:bodyPr/>
        <a:lstStyle/>
        <a:p>
          <a:endParaRPr lang="ru-RU"/>
        </a:p>
      </dgm:t>
    </dgm:pt>
    <dgm:pt modelId="{FE2563AB-1317-4A28-A11B-8A9C72048961}">
      <dgm:prSet phldrT="[Текст]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dirty="0"/>
            <a:t>Текущий ремонт, содержание (в т.ч. зимнее содержание) автомобильных дорог;</a:t>
          </a:r>
        </a:p>
      </dgm:t>
    </dgm:pt>
    <dgm:pt modelId="{0A0FC958-036A-4EFF-94BF-90FD48CC584C}" type="parTrans" cxnId="{EFDA0866-CB44-4ADB-BE13-1A91C848CEB9}">
      <dgm:prSet/>
      <dgm:spPr/>
      <dgm:t>
        <a:bodyPr/>
        <a:lstStyle/>
        <a:p>
          <a:endParaRPr lang="ru-RU"/>
        </a:p>
      </dgm:t>
    </dgm:pt>
    <dgm:pt modelId="{42E8C453-D1AB-47C3-91CA-AA6CA244EC33}" type="sibTrans" cxnId="{EFDA0866-CB44-4ADB-BE13-1A91C848CEB9}">
      <dgm:prSet/>
      <dgm:spPr/>
      <dgm:t>
        <a:bodyPr/>
        <a:lstStyle/>
        <a:p>
          <a:endParaRPr lang="ru-RU"/>
        </a:p>
      </dgm:t>
    </dgm:pt>
    <dgm:pt modelId="{DD2B0CA9-6921-4B0D-8195-F0772DD7B9FF}">
      <dgm:prSet phldrT="[Текст]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dirty="0"/>
            <a:t>Изготовление проектной документации, осуществление технического надзора</a:t>
          </a:r>
        </a:p>
      </dgm:t>
    </dgm:pt>
    <dgm:pt modelId="{20D3A4A3-42AF-4EDE-BAEA-C0322380877E}" type="parTrans" cxnId="{4254CECC-CB8A-4C73-9165-AAD25F8DA241}">
      <dgm:prSet/>
      <dgm:spPr/>
      <dgm:t>
        <a:bodyPr/>
        <a:lstStyle/>
        <a:p>
          <a:endParaRPr lang="ru-RU"/>
        </a:p>
      </dgm:t>
    </dgm:pt>
    <dgm:pt modelId="{EB8AE9E9-669C-48BA-91BC-BBB3B0F00E3B}" type="sibTrans" cxnId="{4254CECC-CB8A-4C73-9165-AAD25F8DA241}">
      <dgm:prSet/>
      <dgm:spPr/>
      <dgm:t>
        <a:bodyPr/>
        <a:lstStyle/>
        <a:p>
          <a:endParaRPr lang="ru-RU"/>
        </a:p>
      </dgm:t>
    </dgm:pt>
    <dgm:pt modelId="{AB8613A8-43C5-4B31-B722-B15F1B3663E1}">
      <dgm:prSet phldrT="[Текст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u="sng" dirty="0">
              <a:solidFill>
                <a:schemeClr val="bg1"/>
              </a:solidFill>
            </a:rPr>
            <a:t>Капитальный ремонт, ремонт автодорог с привлечением средств краевого бюджета</a:t>
          </a:r>
        </a:p>
        <a:p>
          <a:r>
            <a:rPr lang="ru-RU" dirty="0">
              <a:solidFill>
                <a:schemeClr val="bg1"/>
              </a:solidFill>
            </a:rPr>
            <a:t>2024 год – 194 746,3 тыс. руб. (в т.ч. средства краевого бюджета 188 903,9  тыс. руб.);</a:t>
          </a:r>
        </a:p>
      </dgm:t>
    </dgm:pt>
    <dgm:pt modelId="{2B6C10E1-3C1D-4553-83DA-8C2D8720BA8B}" type="parTrans" cxnId="{0DA47426-E1A9-4822-B754-E0433382D180}">
      <dgm:prSet/>
      <dgm:spPr/>
      <dgm:t>
        <a:bodyPr/>
        <a:lstStyle/>
        <a:p>
          <a:endParaRPr lang="ru-RU"/>
        </a:p>
      </dgm:t>
    </dgm:pt>
    <dgm:pt modelId="{7B4AA278-557C-411E-B296-77CC53EB0878}" type="sibTrans" cxnId="{0DA47426-E1A9-4822-B754-E0433382D180}">
      <dgm:prSet/>
      <dgm:spPr/>
      <dgm:t>
        <a:bodyPr/>
        <a:lstStyle/>
        <a:p>
          <a:endParaRPr lang="ru-RU"/>
        </a:p>
      </dgm:t>
    </dgm:pt>
    <dgm:pt modelId="{6F97A63F-BD9E-4D3F-83EC-DAD253E3D7CF}">
      <dgm:prSet phldrT="[Текст]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dirty="0"/>
            <a:t>На 2024 год – капитальный ремонт автомобильной дороги по улице Таманская от ул. Шмидта до ул. Коммунаров,  улица Таманская от ул. Энгельса до ул. </a:t>
          </a:r>
          <a:r>
            <a:rPr lang="ru-RU" dirty="0" err="1"/>
            <a:t>Б.Хмельникого</a:t>
          </a:r>
          <a:r>
            <a:rPr lang="ru-RU" dirty="0"/>
            <a:t>.</a:t>
          </a:r>
        </a:p>
      </dgm:t>
    </dgm:pt>
    <dgm:pt modelId="{8FD3444B-1110-4BAE-A6E2-88DC98763843}" type="parTrans" cxnId="{ACBED9C0-1BD1-46C4-B4B3-B28F73EF07BD}">
      <dgm:prSet/>
      <dgm:spPr/>
      <dgm:t>
        <a:bodyPr/>
        <a:lstStyle/>
        <a:p>
          <a:endParaRPr lang="ru-RU"/>
        </a:p>
      </dgm:t>
    </dgm:pt>
    <dgm:pt modelId="{6C90A3A0-C113-427E-ADE0-0CF385A186BB}" type="sibTrans" cxnId="{ACBED9C0-1BD1-46C4-B4B3-B28F73EF07BD}">
      <dgm:prSet/>
      <dgm:spPr/>
      <dgm:t>
        <a:bodyPr/>
        <a:lstStyle/>
        <a:p>
          <a:endParaRPr lang="ru-RU"/>
        </a:p>
      </dgm:t>
    </dgm:pt>
    <dgm:pt modelId="{D83ECBD1-B05D-442B-8915-DFCF327FCAB5}" type="pres">
      <dgm:prSet presAssocID="{ECA44B05-0D30-4A9F-A0F1-461042EE3693}" presName="Name0" presStyleCnt="0">
        <dgm:presLayoutVars>
          <dgm:dir/>
          <dgm:animLvl val="lvl"/>
          <dgm:resizeHandles val="exact"/>
        </dgm:presLayoutVars>
      </dgm:prSet>
      <dgm:spPr/>
    </dgm:pt>
    <dgm:pt modelId="{DD3F089C-0B19-4351-B67F-6E7D7B6A144A}" type="pres">
      <dgm:prSet presAssocID="{6E03B1F5-DEF5-44C3-ACB2-3DE501D52970}" presName="linNode" presStyleCnt="0"/>
      <dgm:spPr/>
    </dgm:pt>
    <dgm:pt modelId="{78EE4F02-36E0-4E71-A3E7-AFEB363CF54B}" type="pres">
      <dgm:prSet presAssocID="{6E03B1F5-DEF5-44C3-ACB2-3DE501D52970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6C8AAD31-8987-405B-8173-1A877A8CC9B6}" type="pres">
      <dgm:prSet presAssocID="{6E03B1F5-DEF5-44C3-ACB2-3DE501D52970}" presName="descendantText" presStyleLbl="alignAccFollowNode1" presStyleIdx="0" presStyleCnt="3">
        <dgm:presLayoutVars>
          <dgm:bulletEnabled val="1"/>
        </dgm:presLayoutVars>
      </dgm:prSet>
      <dgm:spPr/>
    </dgm:pt>
    <dgm:pt modelId="{8C12A4D6-EB4F-45DC-B6C6-4564B8F8889E}" type="pres">
      <dgm:prSet presAssocID="{71E8E37F-8F7E-4F1F-A195-834EC731A696}" presName="sp" presStyleCnt="0"/>
      <dgm:spPr/>
    </dgm:pt>
    <dgm:pt modelId="{86B6D827-CBD6-4E87-B59F-FF962C1DAF3E}" type="pres">
      <dgm:prSet presAssocID="{F8D38776-6E87-47C1-8117-6AF02A74C241}" presName="linNode" presStyleCnt="0"/>
      <dgm:spPr/>
    </dgm:pt>
    <dgm:pt modelId="{4FEE3F29-819E-42CE-A2D3-B183613FC4C0}" type="pres">
      <dgm:prSet presAssocID="{F8D38776-6E87-47C1-8117-6AF02A74C241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D312A827-10FA-4EA7-A73B-FF861E2227EC}" type="pres">
      <dgm:prSet presAssocID="{F8D38776-6E87-47C1-8117-6AF02A74C241}" presName="descendantText" presStyleLbl="alignAccFollowNode1" presStyleIdx="1" presStyleCnt="3">
        <dgm:presLayoutVars>
          <dgm:bulletEnabled val="1"/>
        </dgm:presLayoutVars>
      </dgm:prSet>
      <dgm:spPr/>
    </dgm:pt>
    <dgm:pt modelId="{388A6AC0-81C6-47CA-9BA6-2C43E3C83206}" type="pres">
      <dgm:prSet presAssocID="{0F166D4C-4615-4696-BA7C-5E224503458D}" presName="sp" presStyleCnt="0"/>
      <dgm:spPr/>
    </dgm:pt>
    <dgm:pt modelId="{DEC81E2D-6F58-43EF-86AE-F1B91FAD48FB}" type="pres">
      <dgm:prSet presAssocID="{AB8613A8-43C5-4B31-B722-B15F1B3663E1}" presName="linNode" presStyleCnt="0"/>
      <dgm:spPr/>
    </dgm:pt>
    <dgm:pt modelId="{99E3F422-9023-4974-ACFD-F6F4F01258DA}" type="pres">
      <dgm:prSet presAssocID="{AB8613A8-43C5-4B31-B722-B15F1B3663E1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08A24082-72AB-4E51-A355-F32818F234C3}" type="pres">
      <dgm:prSet presAssocID="{AB8613A8-43C5-4B31-B722-B15F1B3663E1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0DA47426-E1A9-4822-B754-E0433382D180}" srcId="{ECA44B05-0D30-4A9F-A0F1-461042EE3693}" destId="{AB8613A8-43C5-4B31-B722-B15F1B3663E1}" srcOrd="2" destOrd="0" parTransId="{2B6C10E1-3C1D-4553-83DA-8C2D8720BA8B}" sibTransId="{7B4AA278-557C-411E-B296-77CC53EB0878}"/>
    <dgm:cxn modelId="{40639A31-E965-40A0-9CA2-05705D553BA9}" type="presOf" srcId="{988CDC3D-217A-4442-86E5-6F7B668BCA86}" destId="{6C8AAD31-8987-405B-8173-1A877A8CC9B6}" srcOrd="0" destOrd="0" presId="urn:microsoft.com/office/officeart/2005/8/layout/vList5"/>
    <dgm:cxn modelId="{2DEDA834-6D54-4BBC-823C-69CF615BF218}" type="presOf" srcId="{DD2B0CA9-6921-4B0D-8195-F0772DD7B9FF}" destId="{D312A827-10FA-4EA7-A73B-FF861E2227EC}" srcOrd="0" destOrd="1" presId="urn:microsoft.com/office/officeart/2005/8/layout/vList5"/>
    <dgm:cxn modelId="{EFDA0866-CB44-4ADB-BE13-1A91C848CEB9}" srcId="{F8D38776-6E87-47C1-8117-6AF02A74C241}" destId="{FE2563AB-1317-4A28-A11B-8A9C72048961}" srcOrd="0" destOrd="0" parTransId="{0A0FC958-036A-4EFF-94BF-90FD48CC584C}" sibTransId="{42E8C453-D1AB-47C3-91CA-AA6CA244EC33}"/>
    <dgm:cxn modelId="{F5C85250-7FB2-40D7-A2D9-DAB58B465B2D}" type="presOf" srcId="{ECA44B05-0D30-4A9F-A0F1-461042EE3693}" destId="{D83ECBD1-B05D-442B-8915-DFCF327FCAB5}" srcOrd="0" destOrd="0" presId="urn:microsoft.com/office/officeart/2005/8/layout/vList5"/>
    <dgm:cxn modelId="{66E79379-49BF-4F89-983C-89A6792B18D5}" type="presOf" srcId="{AB8613A8-43C5-4B31-B722-B15F1B3663E1}" destId="{99E3F422-9023-4974-ACFD-F6F4F01258DA}" srcOrd="0" destOrd="0" presId="urn:microsoft.com/office/officeart/2005/8/layout/vList5"/>
    <dgm:cxn modelId="{7D3D7E8B-FA5C-46AB-AE0D-691116E07776}" srcId="{ECA44B05-0D30-4A9F-A0F1-461042EE3693}" destId="{F8D38776-6E87-47C1-8117-6AF02A74C241}" srcOrd="1" destOrd="0" parTransId="{B5459DE5-617A-4CD6-91F4-1366078B5834}" sibTransId="{0F166D4C-4615-4696-BA7C-5E224503458D}"/>
    <dgm:cxn modelId="{53966B91-989C-4DED-AF7D-B7A5AC16DA1C}" type="presOf" srcId="{6E03B1F5-DEF5-44C3-ACB2-3DE501D52970}" destId="{78EE4F02-36E0-4E71-A3E7-AFEB363CF54B}" srcOrd="0" destOrd="0" presId="urn:microsoft.com/office/officeart/2005/8/layout/vList5"/>
    <dgm:cxn modelId="{492CA599-75D1-472A-88EC-8C6AF1CC9B20}" type="presOf" srcId="{6F97A63F-BD9E-4D3F-83EC-DAD253E3D7CF}" destId="{08A24082-72AB-4E51-A355-F32818F234C3}" srcOrd="0" destOrd="0" presId="urn:microsoft.com/office/officeart/2005/8/layout/vList5"/>
    <dgm:cxn modelId="{A29E4C9D-DA85-41C9-87F7-50855BD30DAC}" srcId="{ECA44B05-0D30-4A9F-A0F1-461042EE3693}" destId="{6E03B1F5-DEF5-44C3-ACB2-3DE501D52970}" srcOrd="0" destOrd="0" parTransId="{4D908372-AC4F-4F9A-80B3-F200368B1E3F}" sibTransId="{71E8E37F-8F7E-4F1F-A195-834EC731A696}"/>
    <dgm:cxn modelId="{ACBED9C0-1BD1-46C4-B4B3-B28F73EF07BD}" srcId="{AB8613A8-43C5-4B31-B722-B15F1B3663E1}" destId="{6F97A63F-BD9E-4D3F-83EC-DAD253E3D7CF}" srcOrd="0" destOrd="0" parTransId="{8FD3444B-1110-4BAE-A6E2-88DC98763843}" sibTransId="{6C90A3A0-C113-427E-ADE0-0CF385A186BB}"/>
    <dgm:cxn modelId="{E95020C2-14DB-452A-8F2A-C605ACF68211}" type="presOf" srcId="{FE2563AB-1317-4A28-A11B-8A9C72048961}" destId="{D312A827-10FA-4EA7-A73B-FF861E2227EC}" srcOrd="0" destOrd="0" presId="urn:microsoft.com/office/officeart/2005/8/layout/vList5"/>
    <dgm:cxn modelId="{4254CECC-CB8A-4C73-9165-AAD25F8DA241}" srcId="{F8D38776-6E87-47C1-8117-6AF02A74C241}" destId="{DD2B0CA9-6921-4B0D-8195-F0772DD7B9FF}" srcOrd="1" destOrd="0" parTransId="{20D3A4A3-42AF-4EDE-BAEA-C0322380877E}" sibTransId="{EB8AE9E9-669C-48BA-91BC-BBB3B0F00E3B}"/>
    <dgm:cxn modelId="{49E321D2-0038-40E7-82CA-8DECCBC40F6D}" type="presOf" srcId="{EDAF66BB-C5FA-49D1-A226-882A0D63E019}" destId="{6C8AAD31-8987-405B-8173-1A877A8CC9B6}" srcOrd="0" destOrd="1" presId="urn:microsoft.com/office/officeart/2005/8/layout/vList5"/>
    <dgm:cxn modelId="{10B2DBD3-F04E-467A-AA81-D07388687D50}" srcId="{6E03B1F5-DEF5-44C3-ACB2-3DE501D52970}" destId="{988CDC3D-217A-4442-86E5-6F7B668BCA86}" srcOrd="0" destOrd="0" parTransId="{25539E5E-5F83-4FB0-B064-D1059EAB6B78}" sibTransId="{6864A1D4-44AB-4861-88B0-075385A0CC55}"/>
    <dgm:cxn modelId="{7A47FCDD-2B45-4CEE-895B-C3C0730EB0D3}" type="presOf" srcId="{F8D38776-6E87-47C1-8117-6AF02A74C241}" destId="{4FEE3F29-819E-42CE-A2D3-B183613FC4C0}" srcOrd="0" destOrd="0" presId="urn:microsoft.com/office/officeart/2005/8/layout/vList5"/>
    <dgm:cxn modelId="{F91584DE-D5EE-424F-A3F2-1FDEB82A36AB}" srcId="{6E03B1F5-DEF5-44C3-ACB2-3DE501D52970}" destId="{EDAF66BB-C5FA-49D1-A226-882A0D63E019}" srcOrd="1" destOrd="0" parTransId="{A6871365-0F44-417C-8064-0BE4F845AA0F}" sibTransId="{7BF7EC35-01D2-4E6B-B4B7-08ACEB545B8F}"/>
    <dgm:cxn modelId="{ECD7B3EB-64AD-401A-9B67-5ED6E1888B41}" type="presParOf" srcId="{D83ECBD1-B05D-442B-8915-DFCF327FCAB5}" destId="{DD3F089C-0B19-4351-B67F-6E7D7B6A144A}" srcOrd="0" destOrd="0" presId="urn:microsoft.com/office/officeart/2005/8/layout/vList5"/>
    <dgm:cxn modelId="{713FC4DE-8115-4A21-A9CC-CA855D01F380}" type="presParOf" srcId="{DD3F089C-0B19-4351-B67F-6E7D7B6A144A}" destId="{78EE4F02-36E0-4E71-A3E7-AFEB363CF54B}" srcOrd="0" destOrd="0" presId="urn:microsoft.com/office/officeart/2005/8/layout/vList5"/>
    <dgm:cxn modelId="{6212A689-679F-46B3-B46A-7DDD9EC47DE2}" type="presParOf" srcId="{DD3F089C-0B19-4351-B67F-6E7D7B6A144A}" destId="{6C8AAD31-8987-405B-8173-1A877A8CC9B6}" srcOrd="1" destOrd="0" presId="urn:microsoft.com/office/officeart/2005/8/layout/vList5"/>
    <dgm:cxn modelId="{D07892E6-89DA-4A44-9B33-ECAE1378245B}" type="presParOf" srcId="{D83ECBD1-B05D-442B-8915-DFCF327FCAB5}" destId="{8C12A4D6-EB4F-45DC-B6C6-4564B8F8889E}" srcOrd="1" destOrd="0" presId="urn:microsoft.com/office/officeart/2005/8/layout/vList5"/>
    <dgm:cxn modelId="{22E20491-38B0-4D27-8266-76CE288FF050}" type="presParOf" srcId="{D83ECBD1-B05D-442B-8915-DFCF327FCAB5}" destId="{86B6D827-CBD6-4E87-B59F-FF962C1DAF3E}" srcOrd="2" destOrd="0" presId="urn:microsoft.com/office/officeart/2005/8/layout/vList5"/>
    <dgm:cxn modelId="{9E05B505-1AA4-48F0-AD7F-5BCBE5DCBE32}" type="presParOf" srcId="{86B6D827-CBD6-4E87-B59F-FF962C1DAF3E}" destId="{4FEE3F29-819E-42CE-A2D3-B183613FC4C0}" srcOrd="0" destOrd="0" presId="urn:microsoft.com/office/officeart/2005/8/layout/vList5"/>
    <dgm:cxn modelId="{B807859D-4297-4B49-B60B-A84BA5391119}" type="presParOf" srcId="{86B6D827-CBD6-4E87-B59F-FF962C1DAF3E}" destId="{D312A827-10FA-4EA7-A73B-FF861E2227EC}" srcOrd="1" destOrd="0" presId="urn:microsoft.com/office/officeart/2005/8/layout/vList5"/>
    <dgm:cxn modelId="{2745D64A-C38C-49DA-8626-2CA00689576E}" type="presParOf" srcId="{D83ECBD1-B05D-442B-8915-DFCF327FCAB5}" destId="{388A6AC0-81C6-47CA-9BA6-2C43E3C83206}" srcOrd="3" destOrd="0" presId="urn:microsoft.com/office/officeart/2005/8/layout/vList5"/>
    <dgm:cxn modelId="{A640C726-7861-4F0C-8147-60D8C5556E6F}" type="presParOf" srcId="{D83ECBD1-B05D-442B-8915-DFCF327FCAB5}" destId="{DEC81E2D-6F58-43EF-86AE-F1B91FAD48FB}" srcOrd="4" destOrd="0" presId="urn:microsoft.com/office/officeart/2005/8/layout/vList5"/>
    <dgm:cxn modelId="{3D70F0A3-0B12-44AE-8ED3-C633D7D66310}" type="presParOf" srcId="{DEC81E2D-6F58-43EF-86AE-F1B91FAD48FB}" destId="{99E3F422-9023-4974-ACFD-F6F4F01258DA}" srcOrd="0" destOrd="0" presId="urn:microsoft.com/office/officeart/2005/8/layout/vList5"/>
    <dgm:cxn modelId="{C46482B5-1041-43B3-8E94-A6559ADA39D5}" type="presParOf" srcId="{DEC81E2D-6F58-43EF-86AE-F1B91FAD48FB}" destId="{08A24082-72AB-4E51-A355-F32818F234C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F11C4D4-F726-4007-B345-2AF7E68FF8DD}" type="doc">
      <dgm:prSet loTypeId="urn:microsoft.com/office/officeart/2005/8/layout/orgChart1" loCatId="hierarchy" qsTypeId="urn:microsoft.com/office/officeart/2005/8/quickstyle/simple3" qsCatId="simple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DE0E644F-58F3-4A29-8222-CF2D4495127E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600" b="1" dirty="0"/>
            <a:t>Культура и молодёжная политика</a:t>
          </a:r>
          <a:r>
            <a:rPr lang="ru-RU" sz="1600" dirty="0"/>
            <a:t>                 </a:t>
          </a:r>
        </a:p>
      </dgm:t>
    </dgm:pt>
    <dgm:pt modelId="{B0C0EF82-70B9-4AA3-9479-FF7A182A0B8E}" type="parTrans" cxnId="{F5CC8E7B-7357-4868-9F35-783383D21C8A}">
      <dgm:prSet/>
      <dgm:spPr/>
      <dgm:t>
        <a:bodyPr/>
        <a:lstStyle/>
        <a:p>
          <a:endParaRPr lang="ru-RU"/>
        </a:p>
      </dgm:t>
    </dgm:pt>
    <dgm:pt modelId="{C1F55AEA-6172-41AE-80C3-200BA54CBE96}" type="sibTrans" cxnId="{F5CC8E7B-7357-4868-9F35-783383D21C8A}">
      <dgm:prSet/>
      <dgm:spPr/>
      <dgm:t>
        <a:bodyPr/>
        <a:lstStyle/>
        <a:p>
          <a:endParaRPr lang="ru-RU"/>
        </a:p>
      </dgm:t>
    </dgm:pt>
    <dgm:pt modelId="{06B184F0-67FA-40C6-B71D-BB40CB4DB5FF}" type="asst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200" u="sng" dirty="0"/>
            <a:t>Обеспечение деятельности шести учреждений культуры и молодёжной политики:</a:t>
          </a:r>
        </a:p>
        <a:p>
          <a:r>
            <a:rPr lang="ru-RU" sz="1100" dirty="0"/>
            <a:t>2024 год – 119 026,7 тыс. руб.</a:t>
          </a:r>
        </a:p>
        <a:p>
          <a:r>
            <a:rPr lang="ru-RU" sz="1100" dirty="0"/>
            <a:t>2025 год – 119 019,4 тыс. руб.</a:t>
          </a:r>
        </a:p>
        <a:p>
          <a:r>
            <a:rPr lang="ru-RU" sz="1100" dirty="0"/>
            <a:t>2026 год – 119 019,4 тыс. руб.</a:t>
          </a:r>
        </a:p>
      </dgm:t>
    </dgm:pt>
    <dgm:pt modelId="{92A13614-916B-42F7-A6CC-B3DE99C641EE}" type="parTrans" cxnId="{A74BD96D-C1DB-495D-8B99-4DC19D38260B}">
      <dgm:prSet/>
      <dgm:spPr/>
      <dgm:t>
        <a:bodyPr/>
        <a:lstStyle/>
        <a:p>
          <a:endParaRPr lang="ru-RU"/>
        </a:p>
      </dgm:t>
    </dgm:pt>
    <dgm:pt modelId="{EC9F8405-4EC9-48B6-B956-D141F78EBD8A}" type="sibTrans" cxnId="{A74BD96D-C1DB-495D-8B99-4DC19D38260B}">
      <dgm:prSet/>
      <dgm:spPr/>
      <dgm:t>
        <a:bodyPr/>
        <a:lstStyle/>
        <a:p>
          <a:endParaRPr lang="ru-RU"/>
        </a:p>
      </dgm:t>
    </dgm:pt>
    <dgm:pt modelId="{67BEF341-363D-40E8-A03A-267AD7611C19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000" u="sng" dirty="0"/>
            <a:t>Содействие в трудоустройстве молодёжи – </a:t>
          </a:r>
        </a:p>
        <a:p>
          <a:r>
            <a:rPr lang="ru-RU" sz="1000" dirty="0"/>
            <a:t>2024 год - 1 578,0 тыс. руб.</a:t>
          </a:r>
        </a:p>
        <a:p>
          <a:r>
            <a:rPr lang="ru-RU" sz="1000" dirty="0"/>
            <a:t>2025 год – 1 578,0 тыс. руб.</a:t>
          </a:r>
        </a:p>
        <a:p>
          <a:r>
            <a:rPr lang="ru-RU" sz="1000" dirty="0"/>
            <a:t>2026 год – 1 578,0 тыс. руб.</a:t>
          </a:r>
        </a:p>
      </dgm:t>
    </dgm:pt>
    <dgm:pt modelId="{2728F4D4-DD1B-442B-A5A9-96472B576D72}" type="parTrans" cxnId="{3B9B42EE-46F3-4009-B75C-95BC8EFACD06}">
      <dgm:prSet/>
      <dgm:spPr/>
      <dgm:t>
        <a:bodyPr/>
        <a:lstStyle/>
        <a:p>
          <a:endParaRPr lang="ru-RU"/>
        </a:p>
      </dgm:t>
    </dgm:pt>
    <dgm:pt modelId="{A54A0273-494A-4AB6-96C9-434CD267CE21}" type="sibTrans" cxnId="{3B9B42EE-46F3-4009-B75C-95BC8EFACD06}">
      <dgm:prSet/>
      <dgm:spPr/>
      <dgm:t>
        <a:bodyPr/>
        <a:lstStyle/>
        <a:p>
          <a:endParaRPr lang="ru-RU"/>
        </a:p>
      </dgm:t>
    </dgm:pt>
    <dgm:pt modelId="{57EE3832-AA48-4B49-8AAE-A2189050823F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000" u="sng" dirty="0"/>
            <a:t>Организация работы с молодёжью – </a:t>
          </a:r>
        </a:p>
        <a:p>
          <a:r>
            <a:rPr lang="ru-RU" sz="1000" dirty="0"/>
            <a:t>2024 год – 1 800,0 тыс. руб.</a:t>
          </a:r>
        </a:p>
        <a:p>
          <a:r>
            <a:rPr lang="ru-RU" sz="1000" dirty="0"/>
            <a:t>2025 год – 2 250,0 тыс. руб.</a:t>
          </a:r>
        </a:p>
        <a:p>
          <a:r>
            <a:rPr lang="ru-RU" sz="1000" dirty="0"/>
            <a:t>2026 год – 2 200,0 тыс. руб.</a:t>
          </a:r>
        </a:p>
      </dgm:t>
    </dgm:pt>
    <dgm:pt modelId="{693FB993-4A3C-461A-9129-367EB753210F}" type="parTrans" cxnId="{5813404B-9383-41DC-84A1-C55F293CFC32}">
      <dgm:prSet/>
      <dgm:spPr/>
      <dgm:t>
        <a:bodyPr/>
        <a:lstStyle/>
        <a:p>
          <a:endParaRPr lang="ru-RU"/>
        </a:p>
      </dgm:t>
    </dgm:pt>
    <dgm:pt modelId="{E9AEA1D8-B6C4-4CCA-978F-1ABE6366BC4A}" type="sibTrans" cxnId="{5813404B-9383-41DC-84A1-C55F293CFC32}">
      <dgm:prSet/>
      <dgm:spPr/>
      <dgm:t>
        <a:bodyPr/>
        <a:lstStyle/>
        <a:p>
          <a:endParaRPr lang="ru-RU"/>
        </a:p>
      </dgm:t>
    </dgm:pt>
    <dgm:pt modelId="{547AC516-D2D4-4643-8D83-B45FED22E614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000" u="sng" dirty="0"/>
            <a:t>Общегородские праздничные мероприятия:</a:t>
          </a:r>
        </a:p>
        <a:p>
          <a:r>
            <a:rPr lang="ru-RU" sz="1000" dirty="0"/>
            <a:t>2024 год - 5 200,0 тыс. руб.</a:t>
          </a:r>
        </a:p>
        <a:p>
          <a:r>
            <a:rPr lang="ru-RU" sz="1000" dirty="0"/>
            <a:t>2025 год – 5 500,0 тыс. руб.</a:t>
          </a:r>
        </a:p>
        <a:p>
          <a:r>
            <a:rPr lang="ru-RU" sz="1000" dirty="0"/>
            <a:t>2026 год – 5 500,0 тыс. руб</a:t>
          </a:r>
          <a:r>
            <a:rPr lang="ru-RU" sz="800" dirty="0"/>
            <a:t>.</a:t>
          </a:r>
        </a:p>
      </dgm:t>
    </dgm:pt>
    <dgm:pt modelId="{6C2C1F6C-6FD8-48CA-97B1-44E5A03D8F39}" type="parTrans" cxnId="{206CB026-DEFA-46C2-B11E-5BA913C885FF}">
      <dgm:prSet/>
      <dgm:spPr/>
      <dgm:t>
        <a:bodyPr/>
        <a:lstStyle/>
        <a:p>
          <a:endParaRPr lang="ru-RU"/>
        </a:p>
      </dgm:t>
    </dgm:pt>
    <dgm:pt modelId="{349150FA-8D1A-4385-BC41-8C952FAFE892}" type="sibTrans" cxnId="{206CB026-DEFA-46C2-B11E-5BA913C885FF}">
      <dgm:prSet/>
      <dgm:spPr/>
      <dgm:t>
        <a:bodyPr/>
        <a:lstStyle/>
        <a:p>
          <a:endParaRPr lang="ru-RU"/>
        </a:p>
      </dgm:t>
    </dgm:pt>
    <dgm:pt modelId="{363F8A86-851F-4F4D-8DFF-931B22885BF4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000" dirty="0"/>
            <a:t>Мероприятия по обеспечению пожарной безопасности учреждений культуры и молодёжной политики </a:t>
          </a:r>
        </a:p>
        <a:p>
          <a:r>
            <a:rPr lang="ru-RU" sz="1000" dirty="0"/>
            <a:t>2024 год – 709,9 тыс. руб.</a:t>
          </a:r>
        </a:p>
        <a:p>
          <a:r>
            <a:rPr lang="ru-RU" sz="1000" dirty="0"/>
            <a:t>2025 год – 30,8 тыс. руб.</a:t>
          </a:r>
        </a:p>
        <a:p>
          <a:r>
            <a:rPr lang="ru-RU" sz="1000" dirty="0"/>
            <a:t>2026 год – 91,8 тыс. руб.</a:t>
          </a:r>
        </a:p>
      </dgm:t>
    </dgm:pt>
    <dgm:pt modelId="{C31C4707-0D8F-4FDB-80EE-03B690A96559}" type="parTrans" cxnId="{5236EA3C-6F05-4D90-ACF4-5AE58A43E38F}">
      <dgm:prSet/>
      <dgm:spPr/>
      <dgm:t>
        <a:bodyPr/>
        <a:lstStyle/>
        <a:p>
          <a:endParaRPr lang="ru-RU"/>
        </a:p>
      </dgm:t>
    </dgm:pt>
    <dgm:pt modelId="{DA72573B-BE69-48EA-B4A0-6E32B2F7C3CC}" type="sibTrans" cxnId="{5236EA3C-6F05-4D90-ACF4-5AE58A43E38F}">
      <dgm:prSet/>
      <dgm:spPr/>
      <dgm:t>
        <a:bodyPr/>
        <a:lstStyle/>
        <a:p>
          <a:endParaRPr lang="ru-RU"/>
        </a:p>
      </dgm:t>
    </dgm:pt>
    <dgm:pt modelId="{27524A1E-5392-4A02-B1E3-136305D3ECC6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000" dirty="0"/>
            <a:t>Прочие мероприятия в области культуры и молодёжной политики</a:t>
          </a:r>
        </a:p>
        <a:p>
          <a:r>
            <a:rPr lang="ru-RU" sz="1000" dirty="0"/>
            <a:t>2024 год – 895,1тыс. руб.</a:t>
          </a:r>
        </a:p>
        <a:p>
          <a:r>
            <a:rPr lang="ru-RU" sz="1000" dirty="0"/>
            <a:t>2025 год – 775,8 тыс. руб.</a:t>
          </a:r>
        </a:p>
        <a:p>
          <a:r>
            <a:rPr lang="ru-RU" sz="1000" dirty="0"/>
            <a:t>2026 год – 357,2 тыс. руб.</a:t>
          </a:r>
          <a:r>
            <a:rPr lang="ru-RU" sz="1100" dirty="0"/>
            <a:t> </a:t>
          </a:r>
        </a:p>
      </dgm:t>
    </dgm:pt>
    <dgm:pt modelId="{BC3746BB-4427-46E3-B5F2-5C10023DE83E}" type="parTrans" cxnId="{A5F128EF-36A7-4604-8557-D201CD0F54C2}">
      <dgm:prSet/>
      <dgm:spPr/>
      <dgm:t>
        <a:bodyPr/>
        <a:lstStyle/>
        <a:p>
          <a:endParaRPr lang="ru-RU"/>
        </a:p>
      </dgm:t>
    </dgm:pt>
    <dgm:pt modelId="{867318DC-EB32-4CE2-BF95-75B1C45DD086}" type="sibTrans" cxnId="{A5F128EF-36A7-4604-8557-D201CD0F54C2}">
      <dgm:prSet/>
      <dgm:spPr/>
      <dgm:t>
        <a:bodyPr/>
        <a:lstStyle/>
        <a:p>
          <a:endParaRPr lang="ru-RU"/>
        </a:p>
      </dgm:t>
    </dgm:pt>
    <dgm:pt modelId="{AEE28A99-4979-489F-A32B-A39EF8822215}" type="asst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200" u="sng" dirty="0"/>
            <a:t>Мероприятия молодёжной политики:</a:t>
          </a:r>
        </a:p>
        <a:p>
          <a:r>
            <a:rPr lang="ru-RU" sz="1200" dirty="0"/>
            <a:t>2024 год– 400,0 тыс. руб.</a:t>
          </a:r>
        </a:p>
        <a:p>
          <a:r>
            <a:rPr lang="ru-RU" sz="1200" dirty="0"/>
            <a:t>2025 год – 410,0 тыс. руб.</a:t>
          </a:r>
        </a:p>
        <a:p>
          <a:r>
            <a:rPr lang="ru-RU" sz="1200" dirty="0"/>
            <a:t>2026 год – 400,0 тыс. руб.</a:t>
          </a:r>
        </a:p>
      </dgm:t>
    </dgm:pt>
    <dgm:pt modelId="{3D8D400A-97F1-4ABD-B074-000F05FFF314}" type="parTrans" cxnId="{6A7695DE-6AE4-4FA9-8EC6-71A3D4DA1755}">
      <dgm:prSet/>
      <dgm:spPr/>
      <dgm:t>
        <a:bodyPr/>
        <a:lstStyle/>
        <a:p>
          <a:endParaRPr lang="ru-RU"/>
        </a:p>
      </dgm:t>
    </dgm:pt>
    <dgm:pt modelId="{A42F0BB2-2889-4ED1-86F8-625E74B4CF04}" type="sibTrans" cxnId="{6A7695DE-6AE4-4FA9-8EC6-71A3D4DA1755}">
      <dgm:prSet/>
      <dgm:spPr/>
      <dgm:t>
        <a:bodyPr/>
        <a:lstStyle/>
        <a:p>
          <a:endParaRPr lang="ru-RU"/>
        </a:p>
      </dgm:t>
    </dgm:pt>
    <dgm:pt modelId="{0FD97FB8-6614-4803-BAED-B5A9106BB525}" type="pres">
      <dgm:prSet presAssocID="{3F11C4D4-F726-4007-B345-2AF7E68FF8D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5990C50-A828-4572-AAFE-2FDE0F5E9EE9}" type="pres">
      <dgm:prSet presAssocID="{DE0E644F-58F3-4A29-8222-CF2D4495127E}" presName="hierRoot1" presStyleCnt="0">
        <dgm:presLayoutVars>
          <dgm:hierBranch val="init"/>
        </dgm:presLayoutVars>
      </dgm:prSet>
      <dgm:spPr/>
    </dgm:pt>
    <dgm:pt modelId="{DF10FF85-81D2-4D69-958F-E5455E5C7150}" type="pres">
      <dgm:prSet presAssocID="{DE0E644F-58F3-4A29-8222-CF2D4495127E}" presName="rootComposite1" presStyleCnt="0"/>
      <dgm:spPr/>
    </dgm:pt>
    <dgm:pt modelId="{A66DEDDF-0392-40EC-9461-CBF4BE3BC35F}" type="pres">
      <dgm:prSet presAssocID="{DE0E644F-58F3-4A29-8222-CF2D4495127E}" presName="rootText1" presStyleLbl="node0" presStyleIdx="0" presStyleCnt="1" custScaleX="217165" custScaleY="66408">
        <dgm:presLayoutVars>
          <dgm:chPref val="3"/>
        </dgm:presLayoutVars>
      </dgm:prSet>
      <dgm:spPr/>
    </dgm:pt>
    <dgm:pt modelId="{A636AB99-C3FB-424F-AA11-D031B738BCE5}" type="pres">
      <dgm:prSet presAssocID="{DE0E644F-58F3-4A29-8222-CF2D4495127E}" presName="rootConnector1" presStyleLbl="node1" presStyleIdx="0" presStyleCnt="0"/>
      <dgm:spPr/>
    </dgm:pt>
    <dgm:pt modelId="{902D0554-BD63-47A5-BD5A-A2F6205C99D4}" type="pres">
      <dgm:prSet presAssocID="{DE0E644F-58F3-4A29-8222-CF2D4495127E}" presName="hierChild2" presStyleCnt="0"/>
      <dgm:spPr/>
    </dgm:pt>
    <dgm:pt modelId="{6BCD4B0F-4668-49A6-9AD8-DF8196703329}" type="pres">
      <dgm:prSet presAssocID="{2728F4D4-DD1B-442B-A5A9-96472B576D72}" presName="Name37" presStyleLbl="parChTrans1D2" presStyleIdx="0" presStyleCnt="7"/>
      <dgm:spPr/>
    </dgm:pt>
    <dgm:pt modelId="{BD5DA57A-91EF-4689-BEBF-72662B5CDC62}" type="pres">
      <dgm:prSet presAssocID="{67BEF341-363D-40E8-A03A-267AD7611C19}" presName="hierRoot2" presStyleCnt="0">
        <dgm:presLayoutVars>
          <dgm:hierBranch val="init"/>
        </dgm:presLayoutVars>
      </dgm:prSet>
      <dgm:spPr/>
    </dgm:pt>
    <dgm:pt modelId="{A0FB755E-2E94-4B4E-9FFE-C552A5A7D18F}" type="pres">
      <dgm:prSet presAssocID="{67BEF341-363D-40E8-A03A-267AD7611C19}" presName="rootComposite" presStyleCnt="0"/>
      <dgm:spPr/>
    </dgm:pt>
    <dgm:pt modelId="{C04D24DC-35B9-4129-B3F3-97E81B785756}" type="pres">
      <dgm:prSet presAssocID="{67BEF341-363D-40E8-A03A-267AD7611C19}" presName="rootText" presStyleLbl="node2" presStyleIdx="0" presStyleCnt="5" custScaleY="179328">
        <dgm:presLayoutVars>
          <dgm:chPref val="3"/>
        </dgm:presLayoutVars>
      </dgm:prSet>
      <dgm:spPr/>
    </dgm:pt>
    <dgm:pt modelId="{968DEB0B-966D-45A9-A946-B947F5B17460}" type="pres">
      <dgm:prSet presAssocID="{67BEF341-363D-40E8-A03A-267AD7611C19}" presName="rootConnector" presStyleLbl="node2" presStyleIdx="0" presStyleCnt="5"/>
      <dgm:spPr/>
    </dgm:pt>
    <dgm:pt modelId="{9827F7F0-F204-46DC-A308-A49D95F93F7B}" type="pres">
      <dgm:prSet presAssocID="{67BEF341-363D-40E8-A03A-267AD7611C19}" presName="hierChild4" presStyleCnt="0"/>
      <dgm:spPr/>
    </dgm:pt>
    <dgm:pt modelId="{D6351AF9-C800-48AB-99D5-63570B18047E}" type="pres">
      <dgm:prSet presAssocID="{67BEF341-363D-40E8-A03A-267AD7611C19}" presName="hierChild5" presStyleCnt="0"/>
      <dgm:spPr/>
    </dgm:pt>
    <dgm:pt modelId="{BDC15404-978A-475C-AF6C-F80EEF8F2211}" type="pres">
      <dgm:prSet presAssocID="{693FB993-4A3C-461A-9129-367EB753210F}" presName="Name37" presStyleLbl="parChTrans1D2" presStyleIdx="1" presStyleCnt="7"/>
      <dgm:spPr/>
    </dgm:pt>
    <dgm:pt modelId="{0AFD5F27-FE7F-471F-8B3F-FF6B424707ED}" type="pres">
      <dgm:prSet presAssocID="{57EE3832-AA48-4B49-8AAE-A2189050823F}" presName="hierRoot2" presStyleCnt="0">
        <dgm:presLayoutVars>
          <dgm:hierBranch val="init"/>
        </dgm:presLayoutVars>
      </dgm:prSet>
      <dgm:spPr/>
    </dgm:pt>
    <dgm:pt modelId="{6F5167CA-023E-4EB2-84C8-54101C6F8678}" type="pres">
      <dgm:prSet presAssocID="{57EE3832-AA48-4B49-8AAE-A2189050823F}" presName="rootComposite" presStyleCnt="0"/>
      <dgm:spPr/>
    </dgm:pt>
    <dgm:pt modelId="{3D994A36-1C3B-4360-A353-0D56E7AAFCA2}" type="pres">
      <dgm:prSet presAssocID="{57EE3832-AA48-4B49-8AAE-A2189050823F}" presName="rootText" presStyleLbl="node2" presStyleIdx="1" presStyleCnt="5" custScaleX="112616" custScaleY="175387">
        <dgm:presLayoutVars>
          <dgm:chPref val="3"/>
        </dgm:presLayoutVars>
      </dgm:prSet>
      <dgm:spPr/>
    </dgm:pt>
    <dgm:pt modelId="{4534009C-55F1-4E89-A69E-3EEA2CBB6032}" type="pres">
      <dgm:prSet presAssocID="{57EE3832-AA48-4B49-8AAE-A2189050823F}" presName="rootConnector" presStyleLbl="node2" presStyleIdx="1" presStyleCnt="5"/>
      <dgm:spPr/>
    </dgm:pt>
    <dgm:pt modelId="{D6231363-292B-42AA-B329-432215A5097B}" type="pres">
      <dgm:prSet presAssocID="{57EE3832-AA48-4B49-8AAE-A2189050823F}" presName="hierChild4" presStyleCnt="0"/>
      <dgm:spPr/>
    </dgm:pt>
    <dgm:pt modelId="{77E4D242-2878-44B6-B55E-413AEB5F3215}" type="pres">
      <dgm:prSet presAssocID="{57EE3832-AA48-4B49-8AAE-A2189050823F}" presName="hierChild5" presStyleCnt="0"/>
      <dgm:spPr/>
    </dgm:pt>
    <dgm:pt modelId="{07A42EFE-249B-4399-B9EF-704540D32B8A}" type="pres">
      <dgm:prSet presAssocID="{6C2C1F6C-6FD8-48CA-97B1-44E5A03D8F39}" presName="Name37" presStyleLbl="parChTrans1D2" presStyleIdx="2" presStyleCnt="7"/>
      <dgm:spPr/>
    </dgm:pt>
    <dgm:pt modelId="{EB66A49B-7B99-4AE5-8BFB-821D2C36F54F}" type="pres">
      <dgm:prSet presAssocID="{547AC516-D2D4-4643-8D83-B45FED22E614}" presName="hierRoot2" presStyleCnt="0">
        <dgm:presLayoutVars>
          <dgm:hierBranch val="init"/>
        </dgm:presLayoutVars>
      </dgm:prSet>
      <dgm:spPr/>
    </dgm:pt>
    <dgm:pt modelId="{30BD7043-ADC1-48A6-BB59-0FAEEB9C1370}" type="pres">
      <dgm:prSet presAssocID="{547AC516-D2D4-4643-8D83-B45FED22E614}" presName="rootComposite" presStyleCnt="0"/>
      <dgm:spPr/>
    </dgm:pt>
    <dgm:pt modelId="{D58CA379-9203-49C3-A543-7C88ED5F5A8D}" type="pres">
      <dgm:prSet presAssocID="{547AC516-D2D4-4643-8D83-B45FED22E614}" presName="rootText" presStyleLbl="node2" presStyleIdx="2" presStyleCnt="5" custScaleY="159622">
        <dgm:presLayoutVars>
          <dgm:chPref val="3"/>
        </dgm:presLayoutVars>
      </dgm:prSet>
      <dgm:spPr/>
    </dgm:pt>
    <dgm:pt modelId="{F716D7EC-94AE-43E4-B151-6D18055B5AAD}" type="pres">
      <dgm:prSet presAssocID="{547AC516-D2D4-4643-8D83-B45FED22E614}" presName="rootConnector" presStyleLbl="node2" presStyleIdx="2" presStyleCnt="5"/>
      <dgm:spPr/>
    </dgm:pt>
    <dgm:pt modelId="{B4ABD264-4AA3-4650-B449-27218D72323C}" type="pres">
      <dgm:prSet presAssocID="{547AC516-D2D4-4643-8D83-B45FED22E614}" presName="hierChild4" presStyleCnt="0"/>
      <dgm:spPr/>
    </dgm:pt>
    <dgm:pt modelId="{CBB1EF4F-A6A5-4820-86BC-DDD35FE9881B}" type="pres">
      <dgm:prSet presAssocID="{547AC516-D2D4-4643-8D83-B45FED22E614}" presName="hierChild5" presStyleCnt="0"/>
      <dgm:spPr/>
    </dgm:pt>
    <dgm:pt modelId="{89A73978-48FA-442B-92A2-5A17BB9CB953}" type="pres">
      <dgm:prSet presAssocID="{C31C4707-0D8F-4FDB-80EE-03B690A96559}" presName="Name37" presStyleLbl="parChTrans1D2" presStyleIdx="3" presStyleCnt="7"/>
      <dgm:spPr/>
    </dgm:pt>
    <dgm:pt modelId="{4E69AE51-BF1C-4F92-88F0-9AF27404594F}" type="pres">
      <dgm:prSet presAssocID="{363F8A86-851F-4F4D-8DFF-931B22885BF4}" presName="hierRoot2" presStyleCnt="0">
        <dgm:presLayoutVars>
          <dgm:hierBranch val="init"/>
        </dgm:presLayoutVars>
      </dgm:prSet>
      <dgm:spPr/>
    </dgm:pt>
    <dgm:pt modelId="{E61F0CAF-17B2-43E6-97BD-89FD354ED83B}" type="pres">
      <dgm:prSet presAssocID="{363F8A86-851F-4F4D-8DFF-931B22885BF4}" presName="rootComposite" presStyleCnt="0"/>
      <dgm:spPr/>
    </dgm:pt>
    <dgm:pt modelId="{B0AD5E91-C774-4ED6-BE48-9A395499015B}" type="pres">
      <dgm:prSet presAssocID="{363F8A86-851F-4F4D-8DFF-931B22885BF4}" presName="rootText" presStyleLbl="node2" presStyleIdx="3" presStyleCnt="5" custScaleY="175387">
        <dgm:presLayoutVars>
          <dgm:chPref val="3"/>
        </dgm:presLayoutVars>
      </dgm:prSet>
      <dgm:spPr/>
    </dgm:pt>
    <dgm:pt modelId="{4F857EEF-70DC-46FF-A7B0-8E599BB69494}" type="pres">
      <dgm:prSet presAssocID="{363F8A86-851F-4F4D-8DFF-931B22885BF4}" presName="rootConnector" presStyleLbl="node2" presStyleIdx="3" presStyleCnt="5"/>
      <dgm:spPr/>
    </dgm:pt>
    <dgm:pt modelId="{7BBEC704-E72A-4830-94BA-BE1E74881C4F}" type="pres">
      <dgm:prSet presAssocID="{363F8A86-851F-4F4D-8DFF-931B22885BF4}" presName="hierChild4" presStyleCnt="0"/>
      <dgm:spPr/>
    </dgm:pt>
    <dgm:pt modelId="{6CF2FAC2-6F11-419D-B450-3A8EA5B7852E}" type="pres">
      <dgm:prSet presAssocID="{363F8A86-851F-4F4D-8DFF-931B22885BF4}" presName="hierChild5" presStyleCnt="0"/>
      <dgm:spPr/>
    </dgm:pt>
    <dgm:pt modelId="{42DA5FAA-31CF-469D-B634-B6638258DB73}" type="pres">
      <dgm:prSet presAssocID="{BC3746BB-4427-46E3-B5F2-5C10023DE83E}" presName="Name37" presStyleLbl="parChTrans1D2" presStyleIdx="4" presStyleCnt="7"/>
      <dgm:spPr/>
    </dgm:pt>
    <dgm:pt modelId="{F33A5555-49F8-41EB-BD57-1CEDA1C7F8E4}" type="pres">
      <dgm:prSet presAssocID="{27524A1E-5392-4A02-B1E3-136305D3ECC6}" presName="hierRoot2" presStyleCnt="0">
        <dgm:presLayoutVars>
          <dgm:hierBranch val="init"/>
        </dgm:presLayoutVars>
      </dgm:prSet>
      <dgm:spPr/>
    </dgm:pt>
    <dgm:pt modelId="{5A52D945-5832-4812-A4EF-3FAEE1CB7AAC}" type="pres">
      <dgm:prSet presAssocID="{27524A1E-5392-4A02-B1E3-136305D3ECC6}" presName="rootComposite" presStyleCnt="0"/>
      <dgm:spPr/>
    </dgm:pt>
    <dgm:pt modelId="{7FAAA455-4CD7-44B4-8EAF-EED6EBCCDF74}" type="pres">
      <dgm:prSet presAssocID="{27524A1E-5392-4A02-B1E3-136305D3ECC6}" presName="rootText" presStyleLbl="node2" presStyleIdx="4" presStyleCnt="5" custScaleY="153711">
        <dgm:presLayoutVars>
          <dgm:chPref val="3"/>
        </dgm:presLayoutVars>
      </dgm:prSet>
      <dgm:spPr/>
    </dgm:pt>
    <dgm:pt modelId="{0D3595D1-8639-4D9B-981C-BCD151463A23}" type="pres">
      <dgm:prSet presAssocID="{27524A1E-5392-4A02-B1E3-136305D3ECC6}" presName="rootConnector" presStyleLbl="node2" presStyleIdx="4" presStyleCnt="5"/>
      <dgm:spPr/>
    </dgm:pt>
    <dgm:pt modelId="{C59D2CFB-B9E7-4C15-A617-530DDC6A1E4C}" type="pres">
      <dgm:prSet presAssocID="{27524A1E-5392-4A02-B1E3-136305D3ECC6}" presName="hierChild4" presStyleCnt="0"/>
      <dgm:spPr/>
    </dgm:pt>
    <dgm:pt modelId="{5B1D40E2-452A-4934-9B01-5F74FD050451}" type="pres">
      <dgm:prSet presAssocID="{27524A1E-5392-4A02-B1E3-136305D3ECC6}" presName="hierChild5" presStyleCnt="0"/>
      <dgm:spPr/>
    </dgm:pt>
    <dgm:pt modelId="{0145501A-E550-4ED4-990D-AC7D37DC3ECC}" type="pres">
      <dgm:prSet presAssocID="{DE0E644F-58F3-4A29-8222-CF2D4495127E}" presName="hierChild3" presStyleCnt="0"/>
      <dgm:spPr/>
    </dgm:pt>
    <dgm:pt modelId="{8D3E29E2-A916-490E-BAEA-BB175FF202DF}" type="pres">
      <dgm:prSet presAssocID="{92A13614-916B-42F7-A6CC-B3DE99C641EE}" presName="Name111" presStyleLbl="parChTrans1D2" presStyleIdx="5" presStyleCnt="7"/>
      <dgm:spPr/>
    </dgm:pt>
    <dgm:pt modelId="{9E9F860F-DC39-4A6F-9607-DE9A5D668DBF}" type="pres">
      <dgm:prSet presAssocID="{06B184F0-67FA-40C6-B71D-BB40CB4DB5FF}" presName="hierRoot3" presStyleCnt="0">
        <dgm:presLayoutVars>
          <dgm:hierBranch val="init"/>
        </dgm:presLayoutVars>
      </dgm:prSet>
      <dgm:spPr/>
    </dgm:pt>
    <dgm:pt modelId="{A35A7180-2155-4C1D-8EB5-0FA9D3232F89}" type="pres">
      <dgm:prSet presAssocID="{06B184F0-67FA-40C6-B71D-BB40CB4DB5FF}" presName="rootComposite3" presStyleCnt="0"/>
      <dgm:spPr/>
    </dgm:pt>
    <dgm:pt modelId="{695C8B3F-4260-4099-AFB3-41ACF5FA0E49}" type="pres">
      <dgm:prSet presAssocID="{06B184F0-67FA-40C6-B71D-BB40CB4DB5FF}" presName="rootText3" presStyleLbl="asst1" presStyleIdx="0" presStyleCnt="2" custScaleX="237883" custScaleY="130847">
        <dgm:presLayoutVars>
          <dgm:chPref val="3"/>
        </dgm:presLayoutVars>
      </dgm:prSet>
      <dgm:spPr/>
    </dgm:pt>
    <dgm:pt modelId="{8772381A-F10E-4AD6-89FE-48B96CF4F779}" type="pres">
      <dgm:prSet presAssocID="{06B184F0-67FA-40C6-B71D-BB40CB4DB5FF}" presName="rootConnector3" presStyleLbl="asst1" presStyleIdx="0" presStyleCnt="2"/>
      <dgm:spPr/>
    </dgm:pt>
    <dgm:pt modelId="{A768516A-7ED1-4A03-9259-36A18831B627}" type="pres">
      <dgm:prSet presAssocID="{06B184F0-67FA-40C6-B71D-BB40CB4DB5FF}" presName="hierChild6" presStyleCnt="0"/>
      <dgm:spPr/>
    </dgm:pt>
    <dgm:pt modelId="{1C250C38-7CB5-41F9-B384-C8E94C8A4A34}" type="pres">
      <dgm:prSet presAssocID="{06B184F0-67FA-40C6-B71D-BB40CB4DB5FF}" presName="hierChild7" presStyleCnt="0"/>
      <dgm:spPr/>
    </dgm:pt>
    <dgm:pt modelId="{19AC9983-1A9B-437A-A5F6-F41BA2C9C693}" type="pres">
      <dgm:prSet presAssocID="{3D8D400A-97F1-4ABD-B074-000F05FFF314}" presName="Name111" presStyleLbl="parChTrans1D2" presStyleIdx="6" presStyleCnt="7"/>
      <dgm:spPr/>
    </dgm:pt>
    <dgm:pt modelId="{BFCBB691-19B5-4F8D-AB53-FCBCE9006A44}" type="pres">
      <dgm:prSet presAssocID="{AEE28A99-4979-489F-A32B-A39EF8822215}" presName="hierRoot3" presStyleCnt="0">
        <dgm:presLayoutVars>
          <dgm:hierBranch val="init"/>
        </dgm:presLayoutVars>
      </dgm:prSet>
      <dgm:spPr/>
    </dgm:pt>
    <dgm:pt modelId="{22DFD9F6-FC52-4E1E-83B7-2B99360596E4}" type="pres">
      <dgm:prSet presAssocID="{AEE28A99-4979-489F-A32B-A39EF8822215}" presName="rootComposite3" presStyleCnt="0"/>
      <dgm:spPr/>
    </dgm:pt>
    <dgm:pt modelId="{AEE2E78E-45CC-4429-8D4F-E8119E3835C6}" type="pres">
      <dgm:prSet presAssocID="{AEE28A99-4979-489F-A32B-A39EF8822215}" presName="rootText3" presStyleLbl="asst1" presStyleIdx="1" presStyleCnt="2" custScaleX="188730" custLinFactNeighborX="1928" custLinFactNeighborY="-1928">
        <dgm:presLayoutVars>
          <dgm:chPref val="3"/>
        </dgm:presLayoutVars>
      </dgm:prSet>
      <dgm:spPr/>
    </dgm:pt>
    <dgm:pt modelId="{6CEF29A8-E480-46E9-8BB7-DC5D9483913F}" type="pres">
      <dgm:prSet presAssocID="{AEE28A99-4979-489F-A32B-A39EF8822215}" presName="rootConnector3" presStyleLbl="asst1" presStyleIdx="1" presStyleCnt="2"/>
      <dgm:spPr/>
    </dgm:pt>
    <dgm:pt modelId="{79FE8B03-E11B-4D9E-A5BE-DFCCE1BD0378}" type="pres">
      <dgm:prSet presAssocID="{AEE28A99-4979-489F-A32B-A39EF8822215}" presName="hierChild6" presStyleCnt="0"/>
      <dgm:spPr/>
    </dgm:pt>
    <dgm:pt modelId="{903144AF-3D52-436F-B196-28BE153AB67D}" type="pres">
      <dgm:prSet presAssocID="{AEE28A99-4979-489F-A32B-A39EF8822215}" presName="hierChild7" presStyleCnt="0"/>
      <dgm:spPr/>
    </dgm:pt>
  </dgm:ptLst>
  <dgm:cxnLst>
    <dgm:cxn modelId="{A7A6A201-BF88-4BE1-B138-D19A22396F41}" type="presOf" srcId="{67BEF341-363D-40E8-A03A-267AD7611C19}" destId="{C04D24DC-35B9-4129-B3F3-97E81B785756}" srcOrd="0" destOrd="0" presId="urn:microsoft.com/office/officeart/2005/8/layout/orgChart1"/>
    <dgm:cxn modelId="{65C9650E-E0DE-44E8-B20F-3E131F978CF9}" type="presOf" srcId="{92A13614-916B-42F7-A6CC-B3DE99C641EE}" destId="{8D3E29E2-A916-490E-BAEA-BB175FF202DF}" srcOrd="0" destOrd="0" presId="urn:microsoft.com/office/officeart/2005/8/layout/orgChart1"/>
    <dgm:cxn modelId="{05438B0E-5D4A-4343-BF4D-AD8CAECAB07E}" type="presOf" srcId="{C31C4707-0D8F-4FDB-80EE-03B690A96559}" destId="{89A73978-48FA-442B-92A2-5A17BB9CB953}" srcOrd="0" destOrd="0" presId="urn:microsoft.com/office/officeart/2005/8/layout/orgChart1"/>
    <dgm:cxn modelId="{0B90B721-DBD6-42AE-A877-784194AB383F}" type="presOf" srcId="{06B184F0-67FA-40C6-B71D-BB40CB4DB5FF}" destId="{8772381A-F10E-4AD6-89FE-48B96CF4F779}" srcOrd="1" destOrd="0" presId="urn:microsoft.com/office/officeart/2005/8/layout/orgChart1"/>
    <dgm:cxn modelId="{206CB026-DEFA-46C2-B11E-5BA913C885FF}" srcId="{DE0E644F-58F3-4A29-8222-CF2D4495127E}" destId="{547AC516-D2D4-4643-8D83-B45FED22E614}" srcOrd="4" destOrd="0" parTransId="{6C2C1F6C-6FD8-48CA-97B1-44E5A03D8F39}" sibTransId="{349150FA-8D1A-4385-BC41-8C952FAFE892}"/>
    <dgm:cxn modelId="{FBD4E13C-6710-44AD-AED9-AD3D68E48D74}" type="presOf" srcId="{3F11C4D4-F726-4007-B345-2AF7E68FF8DD}" destId="{0FD97FB8-6614-4803-BAED-B5A9106BB525}" srcOrd="0" destOrd="0" presId="urn:microsoft.com/office/officeart/2005/8/layout/orgChart1"/>
    <dgm:cxn modelId="{5236EA3C-6F05-4D90-ACF4-5AE58A43E38F}" srcId="{DE0E644F-58F3-4A29-8222-CF2D4495127E}" destId="{363F8A86-851F-4F4D-8DFF-931B22885BF4}" srcOrd="5" destOrd="0" parTransId="{C31C4707-0D8F-4FDB-80EE-03B690A96559}" sibTransId="{DA72573B-BE69-48EA-B4A0-6E32B2F7C3CC}"/>
    <dgm:cxn modelId="{16BA3643-1991-4D14-B591-06C474E49FC9}" type="presOf" srcId="{AEE28A99-4979-489F-A32B-A39EF8822215}" destId="{AEE2E78E-45CC-4429-8D4F-E8119E3835C6}" srcOrd="0" destOrd="0" presId="urn:microsoft.com/office/officeart/2005/8/layout/orgChart1"/>
    <dgm:cxn modelId="{D2DCF663-8C04-4860-8DD3-2803D91CFC67}" type="presOf" srcId="{363F8A86-851F-4F4D-8DFF-931B22885BF4}" destId="{B0AD5E91-C774-4ED6-BE48-9A395499015B}" srcOrd="0" destOrd="0" presId="urn:microsoft.com/office/officeart/2005/8/layout/orgChart1"/>
    <dgm:cxn modelId="{38B34444-524F-4E73-B6DC-AE1F2D533EB8}" type="presOf" srcId="{363F8A86-851F-4F4D-8DFF-931B22885BF4}" destId="{4F857EEF-70DC-46FF-A7B0-8E599BB69494}" srcOrd="1" destOrd="0" presId="urn:microsoft.com/office/officeart/2005/8/layout/orgChart1"/>
    <dgm:cxn modelId="{5813404B-9383-41DC-84A1-C55F293CFC32}" srcId="{DE0E644F-58F3-4A29-8222-CF2D4495127E}" destId="{57EE3832-AA48-4B49-8AAE-A2189050823F}" srcOrd="3" destOrd="0" parTransId="{693FB993-4A3C-461A-9129-367EB753210F}" sibTransId="{E9AEA1D8-B6C4-4CCA-978F-1ABE6366BC4A}"/>
    <dgm:cxn modelId="{F4E3974C-0AA4-44B0-BAF7-BC5F1DEE992B}" type="presOf" srcId="{57EE3832-AA48-4B49-8AAE-A2189050823F}" destId="{3D994A36-1C3B-4360-A353-0D56E7AAFCA2}" srcOrd="0" destOrd="0" presId="urn:microsoft.com/office/officeart/2005/8/layout/orgChart1"/>
    <dgm:cxn modelId="{A74BD96D-C1DB-495D-8B99-4DC19D38260B}" srcId="{DE0E644F-58F3-4A29-8222-CF2D4495127E}" destId="{06B184F0-67FA-40C6-B71D-BB40CB4DB5FF}" srcOrd="0" destOrd="0" parTransId="{92A13614-916B-42F7-A6CC-B3DE99C641EE}" sibTransId="{EC9F8405-4EC9-48B6-B956-D141F78EBD8A}"/>
    <dgm:cxn modelId="{A070546E-B6BB-41C0-A7C7-8F908FFBD75D}" type="presOf" srcId="{06B184F0-67FA-40C6-B71D-BB40CB4DB5FF}" destId="{695C8B3F-4260-4099-AFB3-41ACF5FA0E49}" srcOrd="0" destOrd="0" presId="urn:microsoft.com/office/officeart/2005/8/layout/orgChart1"/>
    <dgm:cxn modelId="{7673934E-C68B-4CD5-A304-4BD31CFDF505}" type="presOf" srcId="{DE0E644F-58F3-4A29-8222-CF2D4495127E}" destId="{A636AB99-C3FB-424F-AA11-D031B738BCE5}" srcOrd="1" destOrd="0" presId="urn:microsoft.com/office/officeart/2005/8/layout/orgChart1"/>
    <dgm:cxn modelId="{4984D778-BAF0-4F26-9D91-0CA38BFBEA4D}" type="presOf" srcId="{DE0E644F-58F3-4A29-8222-CF2D4495127E}" destId="{A66DEDDF-0392-40EC-9461-CBF4BE3BC35F}" srcOrd="0" destOrd="0" presId="urn:microsoft.com/office/officeart/2005/8/layout/orgChart1"/>
    <dgm:cxn modelId="{F5CC8E7B-7357-4868-9F35-783383D21C8A}" srcId="{3F11C4D4-F726-4007-B345-2AF7E68FF8DD}" destId="{DE0E644F-58F3-4A29-8222-CF2D4495127E}" srcOrd="0" destOrd="0" parTransId="{B0C0EF82-70B9-4AA3-9479-FF7A182A0B8E}" sibTransId="{C1F55AEA-6172-41AE-80C3-200BA54CBE96}"/>
    <dgm:cxn modelId="{F87EA283-87BF-4CA8-B1AE-F1DD6E8E6BB0}" type="presOf" srcId="{27524A1E-5392-4A02-B1E3-136305D3ECC6}" destId="{0D3595D1-8639-4D9B-981C-BCD151463A23}" srcOrd="1" destOrd="0" presId="urn:microsoft.com/office/officeart/2005/8/layout/orgChart1"/>
    <dgm:cxn modelId="{3115598B-6194-4A9E-A265-76E4D3A80BA5}" type="presOf" srcId="{693FB993-4A3C-461A-9129-367EB753210F}" destId="{BDC15404-978A-475C-AF6C-F80EEF8F2211}" srcOrd="0" destOrd="0" presId="urn:microsoft.com/office/officeart/2005/8/layout/orgChart1"/>
    <dgm:cxn modelId="{EFB7A38E-AA84-42C8-AD18-3F631A35A5C9}" type="presOf" srcId="{BC3746BB-4427-46E3-B5F2-5C10023DE83E}" destId="{42DA5FAA-31CF-469D-B634-B6638258DB73}" srcOrd="0" destOrd="0" presId="urn:microsoft.com/office/officeart/2005/8/layout/orgChart1"/>
    <dgm:cxn modelId="{BCC8FB92-EB01-4F2A-B5BD-8B8BF4B091D9}" type="presOf" srcId="{2728F4D4-DD1B-442B-A5A9-96472B576D72}" destId="{6BCD4B0F-4668-49A6-9AD8-DF8196703329}" srcOrd="0" destOrd="0" presId="urn:microsoft.com/office/officeart/2005/8/layout/orgChart1"/>
    <dgm:cxn modelId="{B5D94E97-8FF6-44EB-8502-F8018AE8A381}" type="presOf" srcId="{547AC516-D2D4-4643-8D83-B45FED22E614}" destId="{D58CA379-9203-49C3-A543-7C88ED5F5A8D}" srcOrd="0" destOrd="0" presId="urn:microsoft.com/office/officeart/2005/8/layout/orgChart1"/>
    <dgm:cxn modelId="{0A65079E-79C2-439B-B67F-4AB7391BAD3D}" type="presOf" srcId="{AEE28A99-4979-489F-A32B-A39EF8822215}" destId="{6CEF29A8-E480-46E9-8BB7-DC5D9483913F}" srcOrd="1" destOrd="0" presId="urn:microsoft.com/office/officeart/2005/8/layout/orgChart1"/>
    <dgm:cxn modelId="{8FC108B6-F24A-4B88-AA72-F8693B31AB26}" type="presOf" srcId="{67BEF341-363D-40E8-A03A-267AD7611C19}" destId="{968DEB0B-966D-45A9-A946-B947F5B17460}" srcOrd="1" destOrd="0" presId="urn:microsoft.com/office/officeart/2005/8/layout/orgChart1"/>
    <dgm:cxn modelId="{11C2F9C1-5DCF-4665-85CE-DF92B0135EC9}" type="presOf" srcId="{57EE3832-AA48-4B49-8AAE-A2189050823F}" destId="{4534009C-55F1-4E89-A69E-3EEA2CBB6032}" srcOrd="1" destOrd="0" presId="urn:microsoft.com/office/officeart/2005/8/layout/orgChart1"/>
    <dgm:cxn modelId="{3B32F1C3-846E-4B27-941C-A5678E35B489}" type="presOf" srcId="{3D8D400A-97F1-4ABD-B074-000F05FFF314}" destId="{19AC9983-1A9B-437A-A5F6-F41BA2C9C693}" srcOrd="0" destOrd="0" presId="urn:microsoft.com/office/officeart/2005/8/layout/orgChart1"/>
    <dgm:cxn modelId="{52A2BACB-EF5D-4390-AC59-E71E08ACFFA9}" type="presOf" srcId="{27524A1E-5392-4A02-B1E3-136305D3ECC6}" destId="{7FAAA455-4CD7-44B4-8EAF-EED6EBCCDF74}" srcOrd="0" destOrd="0" presId="urn:microsoft.com/office/officeart/2005/8/layout/orgChart1"/>
    <dgm:cxn modelId="{6A7695DE-6AE4-4FA9-8EC6-71A3D4DA1755}" srcId="{DE0E644F-58F3-4A29-8222-CF2D4495127E}" destId="{AEE28A99-4979-489F-A32B-A39EF8822215}" srcOrd="1" destOrd="0" parTransId="{3D8D400A-97F1-4ABD-B074-000F05FFF314}" sibTransId="{A42F0BB2-2889-4ED1-86F8-625E74B4CF04}"/>
    <dgm:cxn modelId="{3B9B42EE-46F3-4009-B75C-95BC8EFACD06}" srcId="{DE0E644F-58F3-4A29-8222-CF2D4495127E}" destId="{67BEF341-363D-40E8-A03A-267AD7611C19}" srcOrd="2" destOrd="0" parTransId="{2728F4D4-DD1B-442B-A5A9-96472B576D72}" sibTransId="{A54A0273-494A-4AB6-96C9-434CD267CE21}"/>
    <dgm:cxn modelId="{A5F128EF-36A7-4604-8557-D201CD0F54C2}" srcId="{DE0E644F-58F3-4A29-8222-CF2D4495127E}" destId="{27524A1E-5392-4A02-B1E3-136305D3ECC6}" srcOrd="6" destOrd="0" parTransId="{BC3746BB-4427-46E3-B5F2-5C10023DE83E}" sibTransId="{867318DC-EB32-4CE2-BF95-75B1C45DD086}"/>
    <dgm:cxn modelId="{86FA9EF4-3ADF-4092-99D1-72066BCEAB4E}" type="presOf" srcId="{6C2C1F6C-6FD8-48CA-97B1-44E5A03D8F39}" destId="{07A42EFE-249B-4399-B9EF-704540D32B8A}" srcOrd="0" destOrd="0" presId="urn:microsoft.com/office/officeart/2005/8/layout/orgChart1"/>
    <dgm:cxn modelId="{C2C70AFE-25E6-46B3-A09B-D7996F9E593A}" type="presOf" srcId="{547AC516-D2D4-4643-8D83-B45FED22E614}" destId="{F716D7EC-94AE-43E4-B151-6D18055B5AAD}" srcOrd="1" destOrd="0" presId="urn:microsoft.com/office/officeart/2005/8/layout/orgChart1"/>
    <dgm:cxn modelId="{1D5CEC8F-5442-42E8-84A6-9B7C65518E4F}" type="presParOf" srcId="{0FD97FB8-6614-4803-BAED-B5A9106BB525}" destId="{A5990C50-A828-4572-AAFE-2FDE0F5E9EE9}" srcOrd="0" destOrd="0" presId="urn:microsoft.com/office/officeart/2005/8/layout/orgChart1"/>
    <dgm:cxn modelId="{CADAD93C-63ED-4D96-B826-8A4FCAFFE6A7}" type="presParOf" srcId="{A5990C50-A828-4572-AAFE-2FDE0F5E9EE9}" destId="{DF10FF85-81D2-4D69-958F-E5455E5C7150}" srcOrd="0" destOrd="0" presId="urn:microsoft.com/office/officeart/2005/8/layout/orgChart1"/>
    <dgm:cxn modelId="{209FE906-167F-4EB4-8626-62DCDFF97CD4}" type="presParOf" srcId="{DF10FF85-81D2-4D69-958F-E5455E5C7150}" destId="{A66DEDDF-0392-40EC-9461-CBF4BE3BC35F}" srcOrd="0" destOrd="0" presId="urn:microsoft.com/office/officeart/2005/8/layout/orgChart1"/>
    <dgm:cxn modelId="{4E912E21-54DA-4FEA-BD44-39C4F82EFA8D}" type="presParOf" srcId="{DF10FF85-81D2-4D69-958F-E5455E5C7150}" destId="{A636AB99-C3FB-424F-AA11-D031B738BCE5}" srcOrd="1" destOrd="0" presId="urn:microsoft.com/office/officeart/2005/8/layout/orgChart1"/>
    <dgm:cxn modelId="{8F634372-C0FE-4DB5-B103-704F289511FB}" type="presParOf" srcId="{A5990C50-A828-4572-AAFE-2FDE0F5E9EE9}" destId="{902D0554-BD63-47A5-BD5A-A2F6205C99D4}" srcOrd="1" destOrd="0" presId="urn:microsoft.com/office/officeart/2005/8/layout/orgChart1"/>
    <dgm:cxn modelId="{2410B574-CBD1-4237-AD8A-E5452B07A96E}" type="presParOf" srcId="{902D0554-BD63-47A5-BD5A-A2F6205C99D4}" destId="{6BCD4B0F-4668-49A6-9AD8-DF8196703329}" srcOrd="0" destOrd="0" presId="urn:microsoft.com/office/officeart/2005/8/layout/orgChart1"/>
    <dgm:cxn modelId="{88632E20-D979-44D5-8CCD-17B78988F0FF}" type="presParOf" srcId="{902D0554-BD63-47A5-BD5A-A2F6205C99D4}" destId="{BD5DA57A-91EF-4689-BEBF-72662B5CDC62}" srcOrd="1" destOrd="0" presId="urn:microsoft.com/office/officeart/2005/8/layout/orgChart1"/>
    <dgm:cxn modelId="{D7E6D387-6AD3-4513-BB3A-207FF1B4090B}" type="presParOf" srcId="{BD5DA57A-91EF-4689-BEBF-72662B5CDC62}" destId="{A0FB755E-2E94-4B4E-9FFE-C552A5A7D18F}" srcOrd="0" destOrd="0" presId="urn:microsoft.com/office/officeart/2005/8/layout/orgChart1"/>
    <dgm:cxn modelId="{2681304A-76F9-4D9E-BBC6-BD7B682794E7}" type="presParOf" srcId="{A0FB755E-2E94-4B4E-9FFE-C552A5A7D18F}" destId="{C04D24DC-35B9-4129-B3F3-97E81B785756}" srcOrd="0" destOrd="0" presId="urn:microsoft.com/office/officeart/2005/8/layout/orgChart1"/>
    <dgm:cxn modelId="{2EC0A4C9-E04C-4D31-884A-29766170DAC9}" type="presParOf" srcId="{A0FB755E-2E94-4B4E-9FFE-C552A5A7D18F}" destId="{968DEB0B-966D-45A9-A946-B947F5B17460}" srcOrd="1" destOrd="0" presId="urn:microsoft.com/office/officeart/2005/8/layout/orgChart1"/>
    <dgm:cxn modelId="{5BA7F8E3-8E80-4CAC-AFF2-1E902204549D}" type="presParOf" srcId="{BD5DA57A-91EF-4689-BEBF-72662B5CDC62}" destId="{9827F7F0-F204-46DC-A308-A49D95F93F7B}" srcOrd="1" destOrd="0" presId="urn:microsoft.com/office/officeart/2005/8/layout/orgChart1"/>
    <dgm:cxn modelId="{0B7486B7-AD36-4B7F-9163-590175AB548B}" type="presParOf" srcId="{BD5DA57A-91EF-4689-BEBF-72662B5CDC62}" destId="{D6351AF9-C800-48AB-99D5-63570B18047E}" srcOrd="2" destOrd="0" presId="urn:microsoft.com/office/officeart/2005/8/layout/orgChart1"/>
    <dgm:cxn modelId="{A75EF765-704A-4DD5-BE50-C225AC476C4D}" type="presParOf" srcId="{902D0554-BD63-47A5-BD5A-A2F6205C99D4}" destId="{BDC15404-978A-475C-AF6C-F80EEF8F2211}" srcOrd="2" destOrd="0" presId="urn:microsoft.com/office/officeart/2005/8/layout/orgChart1"/>
    <dgm:cxn modelId="{5DC0A021-8A6F-4F23-A9DE-A624279E6E9D}" type="presParOf" srcId="{902D0554-BD63-47A5-BD5A-A2F6205C99D4}" destId="{0AFD5F27-FE7F-471F-8B3F-FF6B424707ED}" srcOrd="3" destOrd="0" presId="urn:microsoft.com/office/officeart/2005/8/layout/orgChart1"/>
    <dgm:cxn modelId="{7A95AB2F-F3D5-413D-9977-ACFDF028AED9}" type="presParOf" srcId="{0AFD5F27-FE7F-471F-8B3F-FF6B424707ED}" destId="{6F5167CA-023E-4EB2-84C8-54101C6F8678}" srcOrd="0" destOrd="0" presId="urn:microsoft.com/office/officeart/2005/8/layout/orgChart1"/>
    <dgm:cxn modelId="{41CF48C6-FB4A-4589-A18E-1AFE8831885A}" type="presParOf" srcId="{6F5167CA-023E-4EB2-84C8-54101C6F8678}" destId="{3D994A36-1C3B-4360-A353-0D56E7AAFCA2}" srcOrd="0" destOrd="0" presId="urn:microsoft.com/office/officeart/2005/8/layout/orgChart1"/>
    <dgm:cxn modelId="{7A8BE761-8430-41ED-9663-2D55FF1147A4}" type="presParOf" srcId="{6F5167CA-023E-4EB2-84C8-54101C6F8678}" destId="{4534009C-55F1-4E89-A69E-3EEA2CBB6032}" srcOrd="1" destOrd="0" presId="urn:microsoft.com/office/officeart/2005/8/layout/orgChart1"/>
    <dgm:cxn modelId="{A9FCC74A-C2CD-4B8E-8BDE-755A0EFD1A53}" type="presParOf" srcId="{0AFD5F27-FE7F-471F-8B3F-FF6B424707ED}" destId="{D6231363-292B-42AA-B329-432215A5097B}" srcOrd="1" destOrd="0" presId="urn:microsoft.com/office/officeart/2005/8/layout/orgChart1"/>
    <dgm:cxn modelId="{C481BD45-F852-4D11-B017-564FE06D3BB4}" type="presParOf" srcId="{0AFD5F27-FE7F-471F-8B3F-FF6B424707ED}" destId="{77E4D242-2878-44B6-B55E-413AEB5F3215}" srcOrd="2" destOrd="0" presId="urn:microsoft.com/office/officeart/2005/8/layout/orgChart1"/>
    <dgm:cxn modelId="{EEA9E159-515A-4511-9D5B-BB53E783AB90}" type="presParOf" srcId="{902D0554-BD63-47A5-BD5A-A2F6205C99D4}" destId="{07A42EFE-249B-4399-B9EF-704540D32B8A}" srcOrd="4" destOrd="0" presId="urn:microsoft.com/office/officeart/2005/8/layout/orgChart1"/>
    <dgm:cxn modelId="{BF28A1F5-2E4F-40AC-AC1E-D950DA14E7CB}" type="presParOf" srcId="{902D0554-BD63-47A5-BD5A-A2F6205C99D4}" destId="{EB66A49B-7B99-4AE5-8BFB-821D2C36F54F}" srcOrd="5" destOrd="0" presId="urn:microsoft.com/office/officeart/2005/8/layout/orgChart1"/>
    <dgm:cxn modelId="{AE40FD6F-C149-41E8-9F88-2580CFCCB6C0}" type="presParOf" srcId="{EB66A49B-7B99-4AE5-8BFB-821D2C36F54F}" destId="{30BD7043-ADC1-48A6-BB59-0FAEEB9C1370}" srcOrd="0" destOrd="0" presId="urn:microsoft.com/office/officeart/2005/8/layout/orgChart1"/>
    <dgm:cxn modelId="{492B5CFC-74E1-47ED-AF7A-367A3739F50B}" type="presParOf" srcId="{30BD7043-ADC1-48A6-BB59-0FAEEB9C1370}" destId="{D58CA379-9203-49C3-A543-7C88ED5F5A8D}" srcOrd="0" destOrd="0" presId="urn:microsoft.com/office/officeart/2005/8/layout/orgChart1"/>
    <dgm:cxn modelId="{BFBB956F-D175-4DE8-B21F-DA40BE9DE821}" type="presParOf" srcId="{30BD7043-ADC1-48A6-BB59-0FAEEB9C1370}" destId="{F716D7EC-94AE-43E4-B151-6D18055B5AAD}" srcOrd="1" destOrd="0" presId="urn:microsoft.com/office/officeart/2005/8/layout/orgChart1"/>
    <dgm:cxn modelId="{56216C7D-2282-4E18-9F72-BCFF808116A2}" type="presParOf" srcId="{EB66A49B-7B99-4AE5-8BFB-821D2C36F54F}" destId="{B4ABD264-4AA3-4650-B449-27218D72323C}" srcOrd="1" destOrd="0" presId="urn:microsoft.com/office/officeart/2005/8/layout/orgChart1"/>
    <dgm:cxn modelId="{DB2498B9-FCDA-4052-8F11-E57687BF6F08}" type="presParOf" srcId="{EB66A49B-7B99-4AE5-8BFB-821D2C36F54F}" destId="{CBB1EF4F-A6A5-4820-86BC-DDD35FE9881B}" srcOrd="2" destOrd="0" presId="urn:microsoft.com/office/officeart/2005/8/layout/orgChart1"/>
    <dgm:cxn modelId="{098BA000-BC87-4706-A490-85668558AACD}" type="presParOf" srcId="{902D0554-BD63-47A5-BD5A-A2F6205C99D4}" destId="{89A73978-48FA-442B-92A2-5A17BB9CB953}" srcOrd="6" destOrd="0" presId="urn:microsoft.com/office/officeart/2005/8/layout/orgChart1"/>
    <dgm:cxn modelId="{403966D4-1057-41C1-A143-25364E59FB3E}" type="presParOf" srcId="{902D0554-BD63-47A5-BD5A-A2F6205C99D4}" destId="{4E69AE51-BF1C-4F92-88F0-9AF27404594F}" srcOrd="7" destOrd="0" presId="urn:microsoft.com/office/officeart/2005/8/layout/orgChart1"/>
    <dgm:cxn modelId="{D3393352-8799-40CE-96BB-1314453041C4}" type="presParOf" srcId="{4E69AE51-BF1C-4F92-88F0-9AF27404594F}" destId="{E61F0CAF-17B2-43E6-97BD-89FD354ED83B}" srcOrd="0" destOrd="0" presId="urn:microsoft.com/office/officeart/2005/8/layout/orgChart1"/>
    <dgm:cxn modelId="{E0F5C35F-A7E9-4E1D-8B60-8439691E745C}" type="presParOf" srcId="{E61F0CAF-17B2-43E6-97BD-89FD354ED83B}" destId="{B0AD5E91-C774-4ED6-BE48-9A395499015B}" srcOrd="0" destOrd="0" presId="urn:microsoft.com/office/officeart/2005/8/layout/orgChart1"/>
    <dgm:cxn modelId="{7E1E107C-33B2-4FD1-BFDA-12C315B23EA4}" type="presParOf" srcId="{E61F0CAF-17B2-43E6-97BD-89FD354ED83B}" destId="{4F857EEF-70DC-46FF-A7B0-8E599BB69494}" srcOrd="1" destOrd="0" presId="urn:microsoft.com/office/officeart/2005/8/layout/orgChart1"/>
    <dgm:cxn modelId="{E4CD25A0-825A-434D-86DA-5F18E9B26D38}" type="presParOf" srcId="{4E69AE51-BF1C-4F92-88F0-9AF27404594F}" destId="{7BBEC704-E72A-4830-94BA-BE1E74881C4F}" srcOrd="1" destOrd="0" presId="urn:microsoft.com/office/officeart/2005/8/layout/orgChart1"/>
    <dgm:cxn modelId="{4620EBEE-07BE-4E3E-BBCB-6DF5C16C8F23}" type="presParOf" srcId="{4E69AE51-BF1C-4F92-88F0-9AF27404594F}" destId="{6CF2FAC2-6F11-419D-B450-3A8EA5B7852E}" srcOrd="2" destOrd="0" presId="urn:microsoft.com/office/officeart/2005/8/layout/orgChart1"/>
    <dgm:cxn modelId="{893E301B-F84A-457B-AD2C-1E52A990F97F}" type="presParOf" srcId="{902D0554-BD63-47A5-BD5A-A2F6205C99D4}" destId="{42DA5FAA-31CF-469D-B634-B6638258DB73}" srcOrd="8" destOrd="0" presId="urn:microsoft.com/office/officeart/2005/8/layout/orgChart1"/>
    <dgm:cxn modelId="{78787060-5155-4F0B-B4E7-72091A4D0A6D}" type="presParOf" srcId="{902D0554-BD63-47A5-BD5A-A2F6205C99D4}" destId="{F33A5555-49F8-41EB-BD57-1CEDA1C7F8E4}" srcOrd="9" destOrd="0" presId="urn:microsoft.com/office/officeart/2005/8/layout/orgChart1"/>
    <dgm:cxn modelId="{D9FFEBAA-9E56-4BAC-A7FF-4FCAE00BDCEC}" type="presParOf" srcId="{F33A5555-49F8-41EB-BD57-1CEDA1C7F8E4}" destId="{5A52D945-5832-4812-A4EF-3FAEE1CB7AAC}" srcOrd="0" destOrd="0" presId="urn:microsoft.com/office/officeart/2005/8/layout/orgChart1"/>
    <dgm:cxn modelId="{8BF09A30-AB3B-49CF-995C-679E55669B61}" type="presParOf" srcId="{5A52D945-5832-4812-A4EF-3FAEE1CB7AAC}" destId="{7FAAA455-4CD7-44B4-8EAF-EED6EBCCDF74}" srcOrd="0" destOrd="0" presId="urn:microsoft.com/office/officeart/2005/8/layout/orgChart1"/>
    <dgm:cxn modelId="{8E75A6FD-052C-4979-B362-413BC8C171E6}" type="presParOf" srcId="{5A52D945-5832-4812-A4EF-3FAEE1CB7AAC}" destId="{0D3595D1-8639-4D9B-981C-BCD151463A23}" srcOrd="1" destOrd="0" presId="urn:microsoft.com/office/officeart/2005/8/layout/orgChart1"/>
    <dgm:cxn modelId="{4160ABF8-2BF3-42C3-9DAB-70DFE0C3D4A5}" type="presParOf" srcId="{F33A5555-49F8-41EB-BD57-1CEDA1C7F8E4}" destId="{C59D2CFB-B9E7-4C15-A617-530DDC6A1E4C}" srcOrd="1" destOrd="0" presId="urn:microsoft.com/office/officeart/2005/8/layout/orgChart1"/>
    <dgm:cxn modelId="{7A1D65C5-CB5E-4592-B66E-1D56FC530556}" type="presParOf" srcId="{F33A5555-49F8-41EB-BD57-1CEDA1C7F8E4}" destId="{5B1D40E2-452A-4934-9B01-5F74FD050451}" srcOrd="2" destOrd="0" presId="urn:microsoft.com/office/officeart/2005/8/layout/orgChart1"/>
    <dgm:cxn modelId="{908D9713-174F-4BDC-8D77-98385961E9D1}" type="presParOf" srcId="{A5990C50-A828-4572-AAFE-2FDE0F5E9EE9}" destId="{0145501A-E550-4ED4-990D-AC7D37DC3ECC}" srcOrd="2" destOrd="0" presId="urn:microsoft.com/office/officeart/2005/8/layout/orgChart1"/>
    <dgm:cxn modelId="{F38B3483-DFE8-4D22-AE8E-533EF746A77F}" type="presParOf" srcId="{0145501A-E550-4ED4-990D-AC7D37DC3ECC}" destId="{8D3E29E2-A916-490E-BAEA-BB175FF202DF}" srcOrd="0" destOrd="0" presId="urn:microsoft.com/office/officeart/2005/8/layout/orgChart1"/>
    <dgm:cxn modelId="{0B6A542C-669A-4159-AD9F-A9534BE22ECC}" type="presParOf" srcId="{0145501A-E550-4ED4-990D-AC7D37DC3ECC}" destId="{9E9F860F-DC39-4A6F-9607-DE9A5D668DBF}" srcOrd="1" destOrd="0" presId="urn:microsoft.com/office/officeart/2005/8/layout/orgChart1"/>
    <dgm:cxn modelId="{A3E36DEB-4929-4D3B-ADB6-029BB919D822}" type="presParOf" srcId="{9E9F860F-DC39-4A6F-9607-DE9A5D668DBF}" destId="{A35A7180-2155-4C1D-8EB5-0FA9D3232F89}" srcOrd="0" destOrd="0" presId="urn:microsoft.com/office/officeart/2005/8/layout/orgChart1"/>
    <dgm:cxn modelId="{94D59FAC-C8BB-434B-922A-2C0D3B7EC5F4}" type="presParOf" srcId="{A35A7180-2155-4C1D-8EB5-0FA9D3232F89}" destId="{695C8B3F-4260-4099-AFB3-41ACF5FA0E49}" srcOrd="0" destOrd="0" presId="urn:microsoft.com/office/officeart/2005/8/layout/orgChart1"/>
    <dgm:cxn modelId="{FB12E073-63F6-41D4-A115-4F1A58F9F5E1}" type="presParOf" srcId="{A35A7180-2155-4C1D-8EB5-0FA9D3232F89}" destId="{8772381A-F10E-4AD6-89FE-48B96CF4F779}" srcOrd="1" destOrd="0" presId="urn:microsoft.com/office/officeart/2005/8/layout/orgChart1"/>
    <dgm:cxn modelId="{789BC079-32FB-4C51-BDFA-5FF45FD4CFDE}" type="presParOf" srcId="{9E9F860F-DC39-4A6F-9607-DE9A5D668DBF}" destId="{A768516A-7ED1-4A03-9259-36A18831B627}" srcOrd="1" destOrd="0" presId="urn:microsoft.com/office/officeart/2005/8/layout/orgChart1"/>
    <dgm:cxn modelId="{5A18B11E-1823-40EB-8B80-C230DBEC032E}" type="presParOf" srcId="{9E9F860F-DC39-4A6F-9607-DE9A5D668DBF}" destId="{1C250C38-7CB5-41F9-B384-C8E94C8A4A34}" srcOrd="2" destOrd="0" presId="urn:microsoft.com/office/officeart/2005/8/layout/orgChart1"/>
    <dgm:cxn modelId="{E059B59A-2576-42C1-AEFA-824587991076}" type="presParOf" srcId="{0145501A-E550-4ED4-990D-AC7D37DC3ECC}" destId="{19AC9983-1A9B-437A-A5F6-F41BA2C9C693}" srcOrd="2" destOrd="0" presId="urn:microsoft.com/office/officeart/2005/8/layout/orgChart1"/>
    <dgm:cxn modelId="{2E481F1A-8600-4CCB-8D86-7A141ABEEB60}" type="presParOf" srcId="{0145501A-E550-4ED4-990D-AC7D37DC3ECC}" destId="{BFCBB691-19B5-4F8D-AB53-FCBCE9006A44}" srcOrd="3" destOrd="0" presId="urn:microsoft.com/office/officeart/2005/8/layout/orgChart1"/>
    <dgm:cxn modelId="{2835EEFD-86AA-4A5F-AC3F-A3FA115079CD}" type="presParOf" srcId="{BFCBB691-19B5-4F8D-AB53-FCBCE9006A44}" destId="{22DFD9F6-FC52-4E1E-83B7-2B99360596E4}" srcOrd="0" destOrd="0" presId="urn:microsoft.com/office/officeart/2005/8/layout/orgChart1"/>
    <dgm:cxn modelId="{66E9A091-6C21-4E99-8E8C-623021ED00B9}" type="presParOf" srcId="{22DFD9F6-FC52-4E1E-83B7-2B99360596E4}" destId="{AEE2E78E-45CC-4429-8D4F-E8119E3835C6}" srcOrd="0" destOrd="0" presId="urn:microsoft.com/office/officeart/2005/8/layout/orgChart1"/>
    <dgm:cxn modelId="{42736B29-CFC2-40B6-B137-974B7ED208C8}" type="presParOf" srcId="{22DFD9F6-FC52-4E1E-83B7-2B99360596E4}" destId="{6CEF29A8-E480-46E9-8BB7-DC5D9483913F}" srcOrd="1" destOrd="0" presId="urn:microsoft.com/office/officeart/2005/8/layout/orgChart1"/>
    <dgm:cxn modelId="{986EA1AF-F9FF-439E-B006-54D92170EB9E}" type="presParOf" srcId="{BFCBB691-19B5-4F8D-AB53-FCBCE9006A44}" destId="{79FE8B03-E11B-4D9E-A5BE-DFCCE1BD0378}" srcOrd="1" destOrd="0" presId="urn:microsoft.com/office/officeart/2005/8/layout/orgChart1"/>
    <dgm:cxn modelId="{A3078531-C5F3-4656-89EF-188263D609A5}" type="presParOf" srcId="{BFCBB691-19B5-4F8D-AB53-FCBCE9006A44}" destId="{903144AF-3D52-436F-B196-28BE153AB67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AA56F8E-B510-4975-8DFF-A93ECF06CC56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E79D81-54A6-4B25-989F-5A461FA88BC0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600" dirty="0"/>
            <a:t>Прочие расходы, всего: </a:t>
          </a:r>
        </a:p>
        <a:p>
          <a:r>
            <a:rPr lang="ru-RU" sz="1600" dirty="0"/>
            <a:t>2024 год – 51 990,7 тыс. руб.</a:t>
          </a:r>
        </a:p>
        <a:p>
          <a:r>
            <a:rPr lang="ru-RU" sz="1600" dirty="0"/>
            <a:t>2025 год – 48 397,3 тыс. руб.</a:t>
          </a:r>
        </a:p>
        <a:p>
          <a:r>
            <a:rPr lang="ru-RU" sz="1600" dirty="0"/>
            <a:t>2026 год – 45 503,4 тыс. руб.</a:t>
          </a:r>
        </a:p>
      </dgm:t>
    </dgm:pt>
    <dgm:pt modelId="{9462EBA6-6362-4661-BCD3-CF08B033240D}" type="parTrans" cxnId="{8FDACF99-9B73-4CFB-93B9-B0AC4A83F392}">
      <dgm:prSet/>
      <dgm:spPr/>
      <dgm:t>
        <a:bodyPr/>
        <a:lstStyle/>
        <a:p>
          <a:endParaRPr lang="ru-RU"/>
        </a:p>
      </dgm:t>
    </dgm:pt>
    <dgm:pt modelId="{BB2120D7-BE2B-49E4-B04F-29D85F2A028E}" type="sibTrans" cxnId="{8FDACF99-9B73-4CFB-93B9-B0AC4A83F392}">
      <dgm:prSet/>
      <dgm:spPr/>
      <dgm:t>
        <a:bodyPr/>
        <a:lstStyle/>
        <a:p>
          <a:endParaRPr lang="ru-RU"/>
        </a:p>
      </dgm:t>
    </dgm:pt>
    <dgm:pt modelId="{D5CE17FE-37FD-4B78-A1A7-E974C54347CB}" type="asst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400" dirty="0"/>
            <a:t>Национальная безопасность и правоохранительная деятельность</a:t>
          </a:r>
        </a:p>
        <a:p>
          <a:r>
            <a:rPr lang="ru-RU" sz="1400" dirty="0"/>
            <a:t>2024 год – 22 174,1 тыс. руб.</a:t>
          </a:r>
        </a:p>
        <a:p>
          <a:r>
            <a:rPr lang="ru-RU" sz="1400" dirty="0"/>
            <a:t>2025 год – 22 244,1 тыс. руб.</a:t>
          </a:r>
        </a:p>
        <a:p>
          <a:r>
            <a:rPr lang="ru-RU" sz="1400" dirty="0"/>
            <a:t>2026 год – 22 244,1 тыс. руб.</a:t>
          </a:r>
        </a:p>
      </dgm:t>
    </dgm:pt>
    <dgm:pt modelId="{D5D01766-4EB9-44BA-BE43-E11E748B585A}" type="parTrans" cxnId="{6AF9C606-ECB9-4BD5-AB3A-35904802E16F}">
      <dgm:prSet/>
      <dgm:spPr/>
      <dgm:t>
        <a:bodyPr/>
        <a:lstStyle/>
        <a:p>
          <a:endParaRPr lang="ru-RU"/>
        </a:p>
      </dgm:t>
    </dgm:pt>
    <dgm:pt modelId="{51F61313-4F4A-47B8-AD21-FBBFD894FE07}" type="sibTrans" cxnId="{6AF9C606-ECB9-4BD5-AB3A-35904802E16F}">
      <dgm:prSet/>
      <dgm:spPr/>
      <dgm:t>
        <a:bodyPr/>
        <a:lstStyle/>
        <a:p>
          <a:endParaRPr lang="ru-RU"/>
        </a:p>
      </dgm:t>
    </dgm:pt>
    <dgm:pt modelId="{11D40889-DFE1-430D-A8C8-B0B413C1F7DD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600" dirty="0"/>
            <a:t>СМИ</a:t>
          </a:r>
        </a:p>
        <a:p>
          <a:r>
            <a:rPr lang="ru-RU" sz="1600" dirty="0"/>
            <a:t>2024 год – 600,0 тыс. руб.</a:t>
          </a:r>
        </a:p>
        <a:p>
          <a:r>
            <a:rPr lang="ru-RU" sz="1600" dirty="0"/>
            <a:t>2025 год – 600,0 тыс. руб.</a:t>
          </a:r>
        </a:p>
        <a:p>
          <a:r>
            <a:rPr lang="ru-RU" sz="1600" dirty="0"/>
            <a:t>2026 год – 600,0 тыс. руб.</a:t>
          </a:r>
        </a:p>
      </dgm:t>
    </dgm:pt>
    <dgm:pt modelId="{C10616D1-2E83-4AAD-833C-7184225634AD}" type="parTrans" cxnId="{1D8A31E5-D706-4301-A6AE-AAAF23DDB91E}">
      <dgm:prSet/>
      <dgm:spPr/>
      <dgm:t>
        <a:bodyPr/>
        <a:lstStyle/>
        <a:p>
          <a:endParaRPr lang="ru-RU"/>
        </a:p>
      </dgm:t>
    </dgm:pt>
    <dgm:pt modelId="{3E066CD4-FE79-4CF5-A4FF-0A3A3BA96F0C}" type="sibTrans" cxnId="{1D8A31E5-D706-4301-A6AE-AAAF23DDB91E}">
      <dgm:prSet/>
      <dgm:spPr/>
      <dgm:t>
        <a:bodyPr/>
        <a:lstStyle/>
        <a:p>
          <a:endParaRPr lang="ru-RU"/>
        </a:p>
      </dgm:t>
    </dgm:pt>
    <dgm:pt modelId="{9F2EEFC9-3A1B-4DB2-9797-3A3C049B05DF}">
      <dgm:prSet phldrT="[Текст]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dirty="0"/>
            <a:t>Прочее (водное хозяйство, транспорт, землеустройство, градостроительство)</a:t>
          </a:r>
        </a:p>
        <a:p>
          <a:r>
            <a:rPr lang="ru-RU" dirty="0"/>
            <a:t>2024 год – 14 830,6 тыс. руб.</a:t>
          </a:r>
        </a:p>
        <a:p>
          <a:r>
            <a:rPr lang="ru-RU" dirty="0"/>
            <a:t>2025 год – 14 135,5 тыс. руб.</a:t>
          </a:r>
        </a:p>
        <a:p>
          <a:r>
            <a:rPr lang="ru-RU" dirty="0"/>
            <a:t>2026 год – 14 135,5 тыс. руб.</a:t>
          </a:r>
        </a:p>
      </dgm:t>
    </dgm:pt>
    <dgm:pt modelId="{48644A25-DBE7-4182-BCB3-23E31C2C07F2}" type="parTrans" cxnId="{7B3EA6DC-0AA4-401D-9288-7A082A62F9E4}">
      <dgm:prSet/>
      <dgm:spPr/>
      <dgm:t>
        <a:bodyPr/>
        <a:lstStyle/>
        <a:p>
          <a:endParaRPr lang="ru-RU"/>
        </a:p>
      </dgm:t>
    </dgm:pt>
    <dgm:pt modelId="{775E1340-4A14-4D0E-85FD-CA140600685E}" type="sibTrans" cxnId="{7B3EA6DC-0AA4-401D-9288-7A082A62F9E4}">
      <dgm:prSet/>
      <dgm:spPr/>
      <dgm:t>
        <a:bodyPr/>
        <a:lstStyle/>
        <a:p>
          <a:endParaRPr lang="ru-RU"/>
        </a:p>
      </dgm:t>
    </dgm:pt>
    <dgm:pt modelId="{CE24372D-05B9-44CC-B7A8-ACF9779EFB2D}" type="asst">
      <dgm:prSet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dirty="0"/>
            <a:t>Физкультура и спорт (переданные полномочия)</a:t>
          </a:r>
        </a:p>
        <a:p>
          <a:r>
            <a:rPr lang="ru-RU" dirty="0"/>
            <a:t>2024 год – 1 200,0 тыс. руб.</a:t>
          </a:r>
        </a:p>
      </dgm:t>
    </dgm:pt>
    <dgm:pt modelId="{C93D4440-0913-4CB1-8097-59E2C6DCA770}" type="parTrans" cxnId="{D88C7287-21A9-44C9-8191-3022BA81DB11}">
      <dgm:prSet/>
      <dgm:spPr/>
      <dgm:t>
        <a:bodyPr/>
        <a:lstStyle/>
        <a:p>
          <a:endParaRPr lang="ru-RU"/>
        </a:p>
      </dgm:t>
    </dgm:pt>
    <dgm:pt modelId="{EB30227B-D219-4D56-A825-EFC83B80C506}" type="sibTrans" cxnId="{D88C7287-21A9-44C9-8191-3022BA81DB11}">
      <dgm:prSet/>
      <dgm:spPr/>
      <dgm:t>
        <a:bodyPr/>
        <a:lstStyle/>
        <a:p>
          <a:endParaRPr lang="ru-RU"/>
        </a:p>
      </dgm:t>
    </dgm:pt>
    <dgm:pt modelId="{4E78CC69-44A5-41D6-B266-23056ACD478A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400" dirty="0"/>
            <a:t>Социальная политика</a:t>
          </a:r>
        </a:p>
        <a:p>
          <a:r>
            <a:rPr lang="ru-RU" sz="1400" dirty="0"/>
            <a:t> 2024 год – 13 186,0 тыс. руб.</a:t>
          </a:r>
        </a:p>
        <a:p>
          <a:r>
            <a:rPr lang="ru-RU" sz="1400" dirty="0"/>
            <a:t>2025 год – 11 417,7 тыс. руб.</a:t>
          </a:r>
        </a:p>
        <a:p>
          <a:r>
            <a:rPr lang="ru-RU" sz="1400" dirty="0"/>
            <a:t>2026 год – 8 523,8 тыс. руб.</a:t>
          </a:r>
        </a:p>
      </dgm:t>
    </dgm:pt>
    <dgm:pt modelId="{66F4BDAB-A0FB-4802-9BA6-5DA5E2F7433B}" type="parTrans" cxnId="{0A55B0D0-7366-4DD6-B5B3-840F15712C5C}">
      <dgm:prSet/>
      <dgm:spPr/>
      <dgm:t>
        <a:bodyPr/>
        <a:lstStyle/>
        <a:p>
          <a:endParaRPr lang="ru-RU"/>
        </a:p>
      </dgm:t>
    </dgm:pt>
    <dgm:pt modelId="{B980B15E-5B56-4683-88FC-6B19866987A1}" type="sibTrans" cxnId="{0A55B0D0-7366-4DD6-B5B3-840F15712C5C}">
      <dgm:prSet/>
      <dgm:spPr/>
      <dgm:t>
        <a:bodyPr/>
        <a:lstStyle/>
        <a:p>
          <a:endParaRPr lang="ru-RU"/>
        </a:p>
      </dgm:t>
    </dgm:pt>
    <dgm:pt modelId="{FCF4C381-54C0-4F01-B8CC-C02A9DED1F8E}" type="pres">
      <dgm:prSet presAssocID="{4AA56F8E-B510-4975-8DFF-A93ECF06CC5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47BD1A7-83D3-4933-8912-20ACB3E2E102}" type="pres">
      <dgm:prSet presAssocID="{8AE79D81-54A6-4B25-989F-5A461FA88BC0}" presName="hierRoot1" presStyleCnt="0">
        <dgm:presLayoutVars>
          <dgm:hierBranch val="init"/>
        </dgm:presLayoutVars>
      </dgm:prSet>
      <dgm:spPr/>
    </dgm:pt>
    <dgm:pt modelId="{696B3543-336B-49FB-AB19-9771E5E49E5F}" type="pres">
      <dgm:prSet presAssocID="{8AE79D81-54A6-4B25-989F-5A461FA88BC0}" presName="rootComposite1" presStyleCnt="0"/>
      <dgm:spPr/>
    </dgm:pt>
    <dgm:pt modelId="{3A3C1D2C-5252-45B7-AB59-4F61FFA78434}" type="pres">
      <dgm:prSet presAssocID="{8AE79D81-54A6-4B25-989F-5A461FA88BC0}" presName="rootText1" presStyleLbl="node0" presStyleIdx="0" presStyleCnt="1" custScaleX="158547">
        <dgm:presLayoutVars>
          <dgm:chPref val="3"/>
        </dgm:presLayoutVars>
      </dgm:prSet>
      <dgm:spPr/>
    </dgm:pt>
    <dgm:pt modelId="{186B019C-6EAD-4184-A9E4-A884BA34A2A6}" type="pres">
      <dgm:prSet presAssocID="{8AE79D81-54A6-4B25-989F-5A461FA88BC0}" presName="rootConnector1" presStyleLbl="node1" presStyleIdx="0" presStyleCnt="0"/>
      <dgm:spPr/>
    </dgm:pt>
    <dgm:pt modelId="{EC601078-740C-4D4F-A753-FFDA602EAA2C}" type="pres">
      <dgm:prSet presAssocID="{8AE79D81-54A6-4B25-989F-5A461FA88BC0}" presName="hierChild2" presStyleCnt="0"/>
      <dgm:spPr/>
    </dgm:pt>
    <dgm:pt modelId="{76C8D4FA-E9D4-4399-BA92-883BC20E5749}" type="pres">
      <dgm:prSet presAssocID="{C10616D1-2E83-4AAD-833C-7184225634AD}" presName="Name37" presStyleLbl="parChTrans1D2" presStyleIdx="0" presStyleCnt="5"/>
      <dgm:spPr/>
    </dgm:pt>
    <dgm:pt modelId="{23FFE542-A109-481F-AD27-8C32F823D2B2}" type="pres">
      <dgm:prSet presAssocID="{11D40889-DFE1-430D-A8C8-B0B413C1F7DD}" presName="hierRoot2" presStyleCnt="0">
        <dgm:presLayoutVars>
          <dgm:hierBranch val="init"/>
        </dgm:presLayoutVars>
      </dgm:prSet>
      <dgm:spPr/>
    </dgm:pt>
    <dgm:pt modelId="{AC185ED2-02C9-487B-B885-8F36EA41EF09}" type="pres">
      <dgm:prSet presAssocID="{11D40889-DFE1-430D-A8C8-B0B413C1F7DD}" presName="rootComposite" presStyleCnt="0"/>
      <dgm:spPr/>
    </dgm:pt>
    <dgm:pt modelId="{849153AD-A943-4554-A11E-BD92281220E9}" type="pres">
      <dgm:prSet presAssocID="{11D40889-DFE1-430D-A8C8-B0B413C1F7DD}" presName="rootText" presStyleLbl="node2" presStyleIdx="0" presStyleCnt="3" custLinFactNeighborX="-598" custLinFactNeighborY="2391">
        <dgm:presLayoutVars>
          <dgm:chPref val="3"/>
        </dgm:presLayoutVars>
      </dgm:prSet>
      <dgm:spPr/>
    </dgm:pt>
    <dgm:pt modelId="{5E9D23A4-4B53-4FB6-BADC-D5521E1D29F1}" type="pres">
      <dgm:prSet presAssocID="{11D40889-DFE1-430D-A8C8-B0B413C1F7DD}" presName="rootConnector" presStyleLbl="node2" presStyleIdx="0" presStyleCnt="3"/>
      <dgm:spPr/>
    </dgm:pt>
    <dgm:pt modelId="{2EFDB932-8D5F-462A-AE10-8662BCCE1ED0}" type="pres">
      <dgm:prSet presAssocID="{11D40889-DFE1-430D-A8C8-B0B413C1F7DD}" presName="hierChild4" presStyleCnt="0"/>
      <dgm:spPr/>
    </dgm:pt>
    <dgm:pt modelId="{AFF3DC97-C85B-47E8-A40C-00E6FFB24978}" type="pres">
      <dgm:prSet presAssocID="{11D40889-DFE1-430D-A8C8-B0B413C1F7DD}" presName="hierChild5" presStyleCnt="0"/>
      <dgm:spPr/>
    </dgm:pt>
    <dgm:pt modelId="{C2419B58-B99E-419D-A393-2CA1285B832C}" type="pres">
      <dgm:prSet presAssocID="{66F4BDAB-A0FB-4802-9BA6-5DA5E2F7433B}" presName="Name37" presStyleLbl="parChTrans1D2" presStyleIdx="1" presStyleCnt="5"/>
      <dgm:spPr/>
    </dgm:pt>
    <dgm:pt modelId="{3F56B7A6-F02F-4E57-8BC9-14EDACB8A389}" type="pres">
      <dgm:prSet presAssocID="{4E78CC69-44A5-41D6-B266-23056ACD478A}" presName="hierRoot2" presStyleCnt="0">
        <dgm:presLayoutVars>
          <dgm:hierBranch val="init"/>
        </dgm:presLayoutVars>
      </dgm:prSet>
      <dgm:spPr/>
    </dgm:pt>
    <dgm:pt modelId="{00F030AA-098D-476C-9E6F-1C18C796E3D2}" type="pres">
      <dgm:prSet presAssocID="{4E78CC69-44A5-41D6-B266-23056ACD478A}" presName="rootComposite" presStyleCnt="0"/>
      <dgm:spPr/>
    </dgm:pt>
    <dgm:pt modelId="{200194A8-DBE0-4FC4-8C90-6007F27A4B78}" type="pres">
      <dgm:prSet presAssocID="{4E78CC69-44A5-41D6-B266-23056ACD478A}" presName="rootText" presStyleLbl="node2" presStyleIdx="1" presStyleCnt="3">
        <dgm:presLayoutVars>
          <dgm:chPref val="3"/>
        </dgm:presLayoutVars>
      </dgm:prSet>
      <dgm:spPr/>
    </dgm:pt>
    <dgm:pt modelId="{E7C634A7-CCDA-40CB-BD1A-5FBEFA0AFBBF}" type="pres">
      <dgm:prSet presAssocID="{4E78CC69-44A5-41D6-B266-23056ACD478A}" presName="rootConnector" presStyleLbl="node2" presStyleIdx="1" presStyleCnt="3"/>
      <dgm:spPr/>
    </dgm:pt>
    <dgm:pt modelId="{A3E9865D-60E3-40B9-8F93-C24B66690CB6}" type="pres">
      <dgm:prSet presAssocID="{4E78CC69-44A5-41D6-B266-23056ACD478A}" presName="hierChild4" presStyleCnt="0"/>
      <dgm:spPr/>
    </dgm:pt>
    <dgm:pt modelId="{9627AC1D-50FA-47BE-B56F-2693A3052540}" type="pres">
      <dgm:prSet presAssocID="{4E78CC69-44A5-41D6-B266-23056ACD478A}" presName="hierChild5" presStyleCnt="0"/>
      <dgm:spPr/>
    </dgm:pt>
    <dgm:pt modelId="{EC3DD874-4A75-49F6-BC1E-F3DD9BF57B43}" type="pres">
      <dgm:prSet presAssocID="{48644A25-DBE7-4182-BCB3-23E31C2C07F2}" presName="Name37" presStyleLbl="parChTrans1D2" presStyleIdx="2" presStyleCnt="5"/>
      <dgm:spPr/>
    </dgm:pt>
    <dgm:pt modelId="{671095A8-0BCD-4BE4-ACFB-02833B9AC77A}" type="pres">
      <dgm:prSet presAssocID="{9F2EEFC9-3A1B-4DB2-9797-3A3C049B05DF}" presName="hierRoot2" presStyleCnt="0">
        <dgm:presLayoutVars>
          <dgm:hierBranch val="init"/>
        </dgm:presLayoutVars>
      </dgm:prSet>
      <dgm:spPr/>
    </dgm:pt>
    <dgm:pt modelId="{F8D9DD1A-2A42-4984-95C3-8F7BC7885FF8}" type="pres">
      <dgm:prSet presAssocID="{9F2EEFC9-3A1B-4DB2-9797-3A3C049B05DF}" presName="rootComposite" presStyleCnt="0"/>
      <dgm:spPr/>
    </dgm:pt>
    <dgm:pt modelId="{7F5680FA-D4CC-459E-9F0A-A13ACEDE5CBC}" type="pres">
      <dgm:prSet presAssocID="{9F2EEFC9-3A1B-4DB2-9797-3A3C049B05DF}" presName="rootText" presStyleLbl="node2" presStyleIdx="2" presStyleCnt="3">
        <dgm:presLayoutVars>
          <dgm:chPref val="3"/>
        </dgm:presLayoutVars>
      </dgm:prSet>
      <dgm:spPr/>
    </dgm:pt>
    <dgm:pt modelId="{CDB32C95-F521-49BF-A658-4E8407E6DA84}" type="pres">
      <dgm:prSet presAssocID="{9F2EEFC9-3A1B-4DB2-9797-3A3C049B05DF}" presName="rootConnector" presStyleLbl="node2" presStyleIdx="2" presStyleCnt="3"/>
      <dgm:spPr/>
    </dgm:pt>
    <dgm:pt modelId="{70D1B004-15B3-497B-8E03-26173A4C202D}" type="pres">
      <dgm:prSet presAssocID="{9F2EEFC9-3A1B-4DB2-9797-3A3C049B05DF}" presName="hierChild4" presStyleCnt="0"/>
      <dgm:spPr/>
    </dgm:pt>
    <dgm:pt modelId="{75B7DF75-E1AC-4932-945A-799E875A2D68}" type="pres">
      <dgm:prSet presAssocID="{9F2EEFC9-3A1B-4DB2-9797-3A3C049B05DF}" presName="hierChild5" presStyleCnt="0"/>
      <dgm:spPr/>
    </dgm:pt>
    <dgm:pt modelId="{AA556958-5B0A-4254-9B6C-DFDADB8B266A}" type="pres">
      <dgm:prSet presAssocID="{8AE79D81-54A6-4B25-989F-5A461FA88BC0}" presName="hierChild3" presStyleCnt="0"/>
      <dgm:spPr/>
    </dgm:pt>
    <dgm:pt modelId="{0C3AB0E6-FD5A-428A-A9D0-28CC0E68F489}" type="pres">
      <dgm:prSet presAssocID="{C93D4440-0913-4CB1-8097-59E2C6DCA770}" presName="Name111" presStyleLbl="parChTrans1D2" presStyleIdx="3" presStyleCnt="5"/>
      <dgm:spPr/>
    </dgm:pt>
    <dgm:pt modelId="{2B8050C0-3098-443D-9C99-578822EDE720}" type="pres">
      <dgm:prSet presAssocID="{CE24372D-05B9-44CC-B7A8-ACF9779EFB2D}" presName="hierRoot3" presStyleCnt="0">
        <dgm:presLayoutVars>
          <dgm:hierBranch val="init"/>
        </dgm:presLayoutVars>
      </dgm:prSet>
      <dgm:spPr/>
    </dgm:pt>
    <dgm:pt modelId="{EF642395-7858-4FEC-A750-ACF309CE3239}" type="pres">
      <dgm:prSet presAssocID="{CE24372D-05B9-44CC-B7A8-ACF9779EFB2D}" presName="rootComposite3" presStyleCnt="0"/>
      <dgm:spPr/>
    </dgm:pt>
    <dgm:pt modelId="{8BE98A49-ED51-4CF1-AB17-9AFB01ECBBAC}" type="pres">
      <dgm:prSet presAssocID="{CE24372D-05B9-44CC-B7A8-ACF9779EFB2D}" presName="rootText3" presStyleLbl="asst1" presStyleIdx="0" presStyleCnt="2" custScaleX="127345" custLinFactNeighborX="1077" custLinFactNeighborY="-70">
        <dgm:presLayoutVars>
          <dgm:chPref val="3"/>
        </dgm:presLayoutVars>
      </dgm:prSet>
      <dgm:spPr/>
    </dgm:pt>
    <dgm:pt modelId="{93C70AB9-3BF5-4929-9E0D-ED82F9AE89F9}" type="pres">
      <dgm:prSet presAssocID="{CE24372D-05B9-44CC-B7A8-ACF9779EFB2D}" presName="rootConnector3" presStyleLbl="asst1" presStyleIdx="0" presStyleCnt="2"/>
      <dgm:spPr/>
    </dgm:pt>
    <dgm:pt modelId="{4418A016-975D-4BF3-8356-4A8EE451E82A}" type="pres">
      <dgm:prSet presAssocID="{CE24372D-05B9-44CC-B7A8-ACF9779EFB2D}" presName="hierChild6" presStyleCnt="0"/>
      <dgm:spPr/>
    </dgm:pt>
    <dgm:pt modelId="{E441CE05-879C-427D-89B8-BEB29D98A799}" type="pres">
      <dgm:prSet presAssocID="{CE24372D-05B9-44CC-B7A8-ACF9779EFB2D}" presName="hierChild7" presStyleCnt="0"/>
      <dgm:spPr/>
    </dgm:pt>
    <dgm:pt modelId="{F40E3A3D-71F9-4200-9E71-FFF6FEDCCA47}" type="pres">
      <dgm:prSet presAssocID="{D5D01766-4EB9-44BA-BE43-E11E748B585A}" presName="Name111" presStyleLbl="parChTrans1D2" presStyleIdx="4" presStyleCnt="5"/>
      <dgm:spPr/>
    </dgm:pt>
    <dgm:pt modelId="{DA9B607D-B278-4306-8391-68D08D45B027}" type="pres">
      <dgm:prSet presAssocID="{D5CE17FE-37FD-4B78-A1A7-E974C54347CB}" presName="hierRoot3" presStyleCnt="0">
        <dgm:presLayoutVars>
          <dgm:hierBranch val="init"/>
        </dgm:presLayoutVars>
      </dgm:prSet>
      <dgm:spPr/>
    </dgm:pt>
    <dgm:pt modelId="{C3F82230-6050-4A85-B751-3304CA38E543}" type="pres">
      <dgm:prSet presAssocID="{D5CE17FE-37FD-4B78-A1A7-E974C54347CB}" presName="rootComposite3" presStyleCnt="0"/>
      <dgm:spPr/>
    </dgm:pt>
    <dgm:pt modelId="{B45887B0-329D-4835-80B9-2C5203DDCE85}" type="pres">
      <dgm:prSet presAssocID="{D5CE17FE-37FD-4B78-A1A7-E974C54347CB}" presName="rootText3" presStyleLbl="asst1" presStyleIdx="1" presStyleCnt="2" custScaleX="166084">
        <dgm:presLayoutVars>
          <dgm:chPref val="3"/>
        </dgm:presLayoutVars>
      </dgm:prSet>
      <dgm:spPr/>
    </dgm:pt>
    <dgm:pt modelId="{65195533-ABF7-4DDE-8A84-A0BC7DE9E263}" type="pres">
      <dgm:prSet presAssocID="{D5CE17FE-37FD-4B78-A1A7-E974C54347CB}" presName="rootConnector3" presStyleLbl="asst1" presStyleIdx="1" presStyleCnt="2"/>
      <dgm:spPr/>
    </dgm:pt>
    <dgm:pt modelId="{47067D02-31FF-4FDA-910C-A6ACE44B5D12}" type="pres">
      <dgm:prSet presAssocID="{D5CE17FE-37FD-4B78-A1A7-E974C54347CB}" presName="hierChild6" presStyleCnt="0"/>
      <dgm:spPr/>
    </dgm:pt>
    <dgm:pt modelId="{821D9CAA-7497-48FB-BFAE-D9E844016953}" type="pres">
      <dgm:prSet presAssocID="{D5CE17FE-37FD-4B78-A1A7-E974C54347CB}" presName="hierChild7" presStyleCnt="0"/>
      <dgm:spPr/>
    </dgm:pt>
  </dgm:ptLst>
  <dgm:cxnLst>
    <dgm:cxn modelId="{6AF9C606-ECB9-4BD5-AB3A-35904802E16F}" srcId="{8AE79D81-54A6-4B25-989F-5A461FA88BC0}" destId="{D5CE17FE-37FD-4B78-A1A7-E974C54347CB}" srcOrd="1" destOrd="0" parTransId="{D5D01766-4EB9-44BA-BE43-E11E748B585A}" sibTransId="{51F61313-4F4A-47B8-AD21-FBBFD894FE07}"/>
    <dgm:cxn modelId="{680F901A-75FD-41EC-B7D9-D67771B599AA}" type="presOf" srcId="{4E78CC69-44A5-41D6-B266-23056ACD478A}" destId="{200194A8-DBE0-4FC4-8C90-6007F27A4B78}" srcOrd="0" destOrd="0" presId="urn:microsoft.com/office/officeart/2005/8/layout/orgChart1"/>
    <dgm:cxn modelId="{63A40D1F-51B8-4B70-829C-620D9CDBB271}" type="presOf" srcId="{48644A25-DBE7-4182-BCB3-23E31C2C07F2}" destId="{EC3DD874-4A75-49F6-BC1E-F3DD9BF57B43}" srcOrd="0" destOrd="0" presId="urn:microsoft.com/office/officeart/2005/8/layout/orgChart1"/>
    <dgm:cxn modelId="{1B2BEA27-3C2D-4D33-B022-F1D279D689D9}" type="presOf" srcId="{CE24372D-05B9-44CC-B7A8-ACF9779EFB2D}" destId="{8BE98A49-ED51-4CF1-AB17-9AFB01ECBBAC}" srcOrd="0" destOrd="0" presId="urn:microsoft.com/office/officeart/2005/8/layout/orgChart1"/>
    <dgm:cxn modelId="{F8941031-8B74-4A76-B7AF-F12D52ADC441}" type="presOf" srcId="{CE24372D-05B9-44CC-B7A8-ACF9779EFB2D}" destId="{93C70AB9-3BF5-4929-9E0D-ED82F9AE89F9}" srcOrd="1" destOrd="0" presId="urn:microsoft.com/office/officeart/2005/8/layout/orgChart1"/>
    <dgm:cxn modelId="{81338F35-907F-48B6-B36A-8253EBC9354F}" type="presOf" srcId="{D5D01766-4EB9-44BA-BE43-E11E748B585A}" destId="{F40E3A3D-71F9-4200-9E71-FFF6FEDCCA47}" srcOrd="0" destOrd="0" presId="urn:microsoft.com/office/officeart/2005/8/layout/orgChart1"/>
    <dgm:cxn modelId="{D5303745-0936-4DA3-807A-3D36042C933F}" type="presOf" srcId="{8AE79D81-54A6-4B25-989F-5A461FA88BC0}" destId="{186B019C-6EAD-4184-A9E4-A884BA34A2A6}" srcOrd="1" destOrd="0" presId="urn:microsoft.com/office/officeart/2005/8/layout/orgChart1"/>
    <dgm:cxn modelId="{12AC6269-19E0-481D-A9B7-21D41AB3CB48}" type="presOf" srcId="{8AE79D81-54A6-4B25-989F-5A461FA88BC0}" destId="{3A3C1D2C-5252-45B7-AB59-4F61FFA78434}" srcOrd="0" destOrd="0" presId="urn:microsoft.com/office/officeart/2005/8/layout/orgChart1"/>
    <dgm:cxn modelId="{28FDA46B-6CE7-40B4-AA38-A15BA0DE9EF8}" type="presOf" srcId="{C93D4440-0913-4CB1-8097-59E2C6DCA770}" destId="{0C3AB0E6-FD5A-428A-A9D0-28CC0E68F489}" srcOrd="0" destOrd="0" presId="urn:microsoft.com/office/officeart/2005/8/layout/orgChart1"/>
    <dgm:cxn modelId="{81DB5774-2F9F-4797-904F-2DDA88BFD2D2}" type="presOf" srcId="{C10616D1-2E83-4AAD-833C-7184225634AD}" destId="{76C8D4FA-E9D4-4399-BA92-883BC20E5749}" srcOrd="0" destOrd="0" presId="urn:microsoft.com/office/officeart/2005/8/layout/orgChart1"/>
    <dgm:cxn modelId="{5B976457-F179-466F-841B-462DC084A598}" type="presOf" srcId="{9F2EEFC9-3A1B-4DB2-9797-3A3C049B05DF}" destId="{CDB32C95-F521-49BF-A658-4E8407E6DA84}" srcOrd="1" destOrd="0" presId="urn:microsoft.com/office/officeart/2005/8/layout/orgChart1"/>
    <dgm:cxn modelId="{466CE279-2912-4820-9791-3CC388B2E6F8}" type="presOf" srcId="{11D40889-DFE1-430D-A8C8-B0B413C1F7DD}" destId="{849153AD-A943-4554-A11E-BD92281220E9}" srcOrd="0" destOrd="0" presId="urn:microsoft.com/office/officeart/2005/8/layout/orgChart1"/>
    <dgm:cxn modelId="{6B5AB280-0363-459C-ABC2-DA3445B9384A}" type="presOf" srcId="{66F4BDAB-A0FB-4802-9BA6-5DA5E2F7433B}" destId="{C2419B58-B99E-419D-A393-2CA1285B832C}" srcOrd="0" destOrd="0" presId="urn:microsoft.com/office/officeart/2005/8/layout/orgChart1"/>
    <dgm:cxn modelId="{D88C7287-21A9-44C9-8191-3022BA81DB11}" srcId="{8AE79D81-54A6-4B25-989F-5A461FA88BC0}" destId="{CE24372D-05B9-44CC-B7A8-ACF9779EFB2D}" srcOrd="0" destOrd="0" parTransId="{C93D4440-0913-4CB1-8097-59E2C6DCA770}" sibTransId="{EB30227B-D219-4D56-A825-EFC83B80C506}"/>
    <dgm:cxn modelId="{8FDACF99-9B73-4CFB-93B9-B0AC4A83F392}" srcId="{4AA56F8E-B510-4975-8DFF-A93ECF06CC56}" destId="{8AE79D81-54A6-4B25-989F-5A461FA88BC0}" srcOrd="0" destOrd="0" parTransId="{9462EBA6-6362-4661-BCD3-CF08B033240D}" sibTransId="{BB2120D7-BE2B-49E4-B04F-29D85F2A028E}"/>
    <dgm:cxn modelId="{DE2B709D-1908-431E-A6B9-008F8F147EA3}" type="presOf" srcId="{4E78CC69-44A5-41D6-B266-23056ACD478A}" destId="{E7C634A7-CCDA-40CB-BD1A-5FBEFA0AFBBF}" srcOrd="1" destOrd="0" presId="urn:microsoft.com/office/officeart/2005/8/layout/orgChart1"/>
    <dgm:cxn modelId="{38647EA5-6693-4782-A37E-E4906990BC5A}" type="presOf" srcId="{11D40889-DFE1-430D-A8C8-B0B413C1F7DD}" destId="{5E9D23A4-4B53-4FB6-BADC-D5521E1D29F1}" srcOrd="1" destOrd="0" presId="urn:microsoft.com/office/officeart/2005/8/layout/orgChart1"/>
    <dgm:cxn modelId="{002DE8B2-550F-45EC-A932-A1DFABE3B1F8}" type="presOf" srcId="{D5CE17FE-37FD-4B78-A1A7-E974C54347CB}" destId="{65195533-ABF7-4DDE-8A84-A0BC7DE9E263}" srcOrd="1" destOrd="0" presId="urn:microsoft.com/office/officeart/2005/8/layout/orgChart1"/>
    <dgm:cxn modelId="{2BC917CE-297A-4565-A3DB-968788928536}" type="presOf" srcId="{D5CE17FE-37FD-4B78-A1A7-E974C54347CB}" destId="{B45887B0-329D-4835-80B9-2C5203DDCE85}" srcOrd="0" destOrd="0" presId="urn:microsoft.com/office/officeart/2005/8/layout/orgChart1"/>
    <dgm:cxn modelId="{973EE6CE-3594-4628-B86A-D8A94BDB3D6A}" type="presOf" srcId="{9F2EEFC9-3A1B-4DB2-9797-3A3C049B05DF}" destId="{7F5680FA-D4CC-459E-9F0A-A13ACEDE5CBC}" srcOrd="0" destOrd="0" presId="urn:microsoft.com/office/officeart/2005/8/layout/orgChart1"/>
    <dgm:cxn modelId="{0A55B0D0-7366-4DD6-B5B3-840F15712C5C}" srcId="{8AE79D81-54A6-4B25-989F-5A461FA88BC0}" destId="{4E78CC69-44A5-41D6-B266-23056ACD478A}" srcOrd="3" destOrd="0" parTransId="{66F4BDAB-A0FB-4802-9BA6-5DA5E2F7433B}" sibTransId="{B980B15E-5B56-4683-88FC-6B19866987A1}"/>
    <dgm:cxn modelId="{7B3EA6DC-0AA4-401D-9288-7A082A62F9E4}" srcId="{8AE79D81-54A6-4B25-989F-5A461FA88BC0}" destId="{9F2EEFC9-3A1B-4DB2-9797-3A3C049B05DF}" srcOrd="4" destOrd="0" parTransId="{48644A25-DBE7-4182-BCB3-23E31C2C07F2}" sibTransId="{775E1340-4A14-4D0E-85FD-CA140600685E}"/>
    <dgm:cxn modelId="{1D8A31E5-D706-4301-A6AE-AAAF23DDB91E}" srcId="{8AE79D81-54A6-4B25-989F-5A461FA88BC0}" destId="{11D40889-DFE1-430D-A8C8-B0B413C1F7DD}" srcOrd="2" destOrd="0" parTransId="{C10616D1-2E83-4AAD-833C-7184225634AD}" sibTransId="{3E066CD4-FE79-4CF5-A4FF-0A3A3BA96F0C}"/>
    <dgm:cxn modelId="{18F57DF5-C5D3-4A3E-B66B-C180C52BE88C}" type="presOf" srcId="{4AA56F8E-B510-4975-8DFF-A93ECF06CC56}" destId="{FCF4C381-54C0-4F01-B8CC-C02A9DED1F8E}" srcOrd="0" destOrd="0" presId="urn:microsoft.com/office/officeart/2005/8/layout/orgChart1"/>
    <dgm:cxn modelId="{6357130D-A777-4581-A385-C8C9D6A81E15}" type="presParOf" srcId="{FCF4C381-54C0-4F01-B8CC-C02A9DED1F8E}" destId="{A47BD1A7-83D3-4933-8912-20ACB3E2E102}" srcOrd="0" destOrd="0" presId="urn:microsoft.com/office/officeart/2005/8/layout/orgChart1"/>
    <dgm:cxn modelId="{AC55BA64-ED89-43C1-B454-1A20BE1951DF}" type="presParOf" srcId="{A47BD1A7-83D3-4933-8912-20ACB3E2E102}" destId="{696B3543-336B-49FB-AB19-9771E5E49E5F}" srcOrd="0" destOrd="0" presId="urn:microsoft.com/office/officeart/2005/8/layout/orgChart1"/>
    <dgm:cxn modelId="{F120B861-0328-4B4D-AD20-50B7D97D39B5}" type="presParOf" srcId="{696B3543-336B-49FB-AB19-9771E5E49E5F}" destId="{3A3C1D2C-5252-45B7-AB59-4F61FFA78434}" srcOrd="0" destOrd="0" presId="urn:microsoft.com/office/officeart/2005/8/layout/orgChart1"/>
    <dgm:cxn modelId="{73982591-3D81-4D27-82D0-9AA28DBBEC50}" type="presParOf" srcId="{696B3543-336B-49FB-AB19-9771E5E49E5F}" destId="{186B019C-6EAD-4184-A9E4-A884BA34A2A6}" srcOrd="1" destOrd="0" presId="urn:microsoft.com/office/officeart/2005/8/layout/orgChart1"/>
    <dgm:cxn modelId="{06425EAA-D4A5-481F-B335-A53FAB4E2A21}" type="presParOf" srcId="{A47BD1A7-83D3-4933-8912-20ACB3E2E102}" destId="{EC601078-740C-4D4F-A753-FFDA602EAA2C}" srcOrd="1" destOrd="0" presId="urn:microsoft.com/office/officeart/2005/8/layout/orgChart1"/>
    <dgm:cxn modelId="{D4389608-F39B-4F38-89F3-74E79C5AE300}" type="presParOf" srcId="{EC601078-740C-4D4F-A753-FFDA602EAA2C}" destId="{76C8D4FA-E9D4-4399-BA92-883BC20E5749}" srcOrd="0" destOrd="0" presId="urn:microsoft.com/office/officeart/2005/8/layout/orgChart1"/>
    <dgm:cxn modelId="{E213292D-B936-4C2F-BFF1-802F39B97090}" type="presParOf" srcId="{EC601078-740C-4D4F-A753-FFDA602EAA2C}" destId="{23FFE542-A109-481F-AD27-8C32F823D2B2}" srcOrd="1" destOrd="0" presId="urn:microsoft.com/office/officeart/2005/8/layout/orgChart1"/>
    <dgm:cxn modelId="{AF021879-7770-40D3-BF3E-EAABA391562C}" type="presParOf" srcId="{23FFE542-A109-481F-AD27-8C32F823D2B2}" destId="{AC185ED2-02C9-487B-B885-8F36EA41EF09}" srcOrd="0" destOrd="0" presId="urn:microsoft.com/office/officeart/2005/8/layout/orgChart1"/>
    <dgm:cxn modelId="{E9632CBE-0E71-49F1-93D0-FAC67E5175EC}" type="presParOf" srcId="{AC185ED2-02C9-487B-B885-8F36EA41EF09}" destId="{849153AD-A943-4554-A11E-BD92281220E9}" srcOrd="0" destOrd="0" presId="urn:microsoft.com/office/officeart/2005/8/layout/orgChart1"/>
    <dgm:cxn modelId="{5E5CD1DE-8BD7-449C-AE7D-E069618A9528}" type="presParOf" srcId="{AC185ED2-02C9-487B-B885-8F36EA41EF09}" destId="{5E9D23A4-4B53-4FB6-BADC-D5521E1D29F1}" srcOrd="1" destOrd="0" presId="urn:microsoft.com/office/officeart/2005/8/layout/orgChart1"/>
    <dgm:cxn modelId="{D5B375C7-D016-498D-8A33-DA85CF7E7FEA}" type="presParOf" srcId="{23FFE542-A109-481F-AD27-8C32F823D2B2}" destId="{2EFDB932-8D5F-462A-AE10-8662BCCE1ED0}" srcOrd="1" destOrd="0" presId="urn:microsoft.com/office/officeart/2005/8/layout/orgChart1"/>
    <dgm:cxn modelId="{80A62D5B-F3B1-40C8-AF9D-2CAA5822FAA2}" type="presParOf" srcId="{23FFE542-A109-481F-AD27-8C32F823D2B2}" destId="{AFF3DC97-C85B-47E8-A40C-00E6FFB24978}" srcOrd="2" destOrd="0" presId="urn:microsoft.com/office/officeart/2005/8/layout/orgChart1"/>
    <dgm:cxn modelId="{40CBBDDE-F130-4D39-B7B8-9C839231C180}" type="presParOf" srcId="{EC601078-740C-4D4F-A753-FFDA602EAA2C}" destId="{C2419B58-B99E-419D-A393-2CA1285B832C}" srcOrd="2" destOrd="0" presId="urn:microsoft.com/office/officeart/2005/8/layout/orgChart1"/>
    <dgm:cxn modelId="{FE5DA920-D846-42AE-BFE7-185952DDD01D}" type="presParOf" srcId="{EC601078-740C-4D4F-A753-FFDA602EAA2C}" destId="{3F56B7A6-F02F-4E57-8BC9-14EDACB8A389}" srcOrd="3" destOrd="0" presId="urn:microsoft.com/office/officeart/2005/8/layout/orgChart1"/>
    <dgm:cxn modelId="{C9FBDFD6-3F7A-4675-AE44-6482E1976036}" type="presParOf" srcId="{3F56B7A6-F02F-4E57-8BC9-14EDACB8A389}" destId="{00F030AA-098D-476C-9E6F-1C18C796E3D2}" srcOrd="0" destOrd="0" presId="urn:microsoft.com/office/officeart/2005/8/layout/orgChart1"/>
    <dgm:cxn modelId="{94855236-F583-41E5-9451-9322769A733A}" type="presParOf" srcId="{00F030AA-098D-476C-9E6F-1C18C796E3D2}" destId="{200194A8-DBE0-4FC4-8C90-6007F27A4B78}" srcOrd="0" destOrd="0" presId="urn:microsoft.com/office/officeart/2005/8/layout/orgChart1"/>
    <dgm:cxn modelId="{98C1C5BA-48F3-42AC-94D4-48EDBF9924FF}" type="presParOf" srcId="{00F030AA-098D-476C-9E6F-1C18C796E3D2}" destId="{E7C634A7-CCDA-40CB-BD1A-5FBEFA0AFBBF}" srcOrd="1" destOrd="0" presId="urn:microsoft.com/office/officeart/2005/8/layout/orgChart1"/>
    <dgm:cxn modelId="{179ACB29-24C3-4B73-81E3-235DFD775A19}" type="presParOf" srcId="{3F56B7A6-F02F-4E57-8BC9-14EDACB8A389}" destId="{A3E9865D-60E3-40B9-8F93-C24B66690CB6}" srcOrd="1" destOrd="0" presId="urn:microsoft.com/office/officeart/2005/8/layout/orgChart1"/>
    <dgm:cxn modelId="{985AB860-E346-487D-822A-F2825C5A7CE3}" type="presParOf" srcId="{3F56B7A6-F02F-4E57-8BC9-14EDACB8A389}" destId="{9627AC1D-50FA-47BE-B56F-2693A3052540}" srcOrd="2" destOrd="0" presId="urn:microsoft.com/office/officeart/2005/8/layout/orgChart1"/>
    <dgm:cxn modelId="{87FFE96A-FD88-4C32-9417-3549907BCAB6}" type="presParOf" srcId="{EC601078-740C-4D4F-A753-FFDA602EAA2C}" destId="{EC3DD874-4A75-49F6-BC1E-F3DD9BF57B43}" srcOrd="4" destOrd="0" presId="urn:microsoft.com/office/officeart/2005/8/layout/orgChart1"/>
    <dgm:cxn modelId="{252E60F7-F1DF-4BCD-9514-91892239F4C0}" type="presParOf" srcId="{EC601078-740C-4D4F-A753-FFDA602EAA2C}" destId="{671095A8-0BCD-4BE4-ACFB-02833B9AC77A}" srcOrd="5" destOrd="0" presId="urn:microsoft.com/office/officeart/2005/8/layout/orgChart1"/>
    <dgm:cxn modelId="{06CF8D6F-C192-4218-9049-07CE5A673938}" type="presParOf" srcId="{671095A8-0BCD-4BE4-ACFB-02833B9AC77A}" destId="{F8D9DD1A-2A42-4984-95C3-8F7BC7885FF8}" srcOrd="0" destOrd="0" presId="urn:microsoft.com/office/officeart/2005/8/layout/orgChart1"/>
    <dgm:cxn modelId="{A42C3349-319B-496A-9FF8-6CB952EDEA62}" type="presParOf" srcId="{F8D9DD1A-2A42-4984-95C3-8F7BC7885FF8}" destId="{7F5680FA-D4CC-459E-9F0A-A13ACEDE5CBC}" srcOrd="0" destOrd="0" presId="urn:microsoft.com/office/officeart/2005/8/layout/orgChart1"/>
    <dgm:cxn modelId="{5B0BABBF-85A1-49C9-8FE4-D9A543206E70}" type="presParOf" srcId="{F8D9DD1A-2A42-4984-95C3-8F7BC7885FF8}" destId="{CDB32C95-F521-49BF-A658-4E8407E6DA84}" srcOrd="1" destOrd="0" presId="urn:microsoft.com/office/officeart/2005/8/layout/orgChart1"/>
    <dgm:cxn modelId="{0AC87BF6-080A-4DDC-8E9E-D05A01CA6ACB}" type="presParOf" srcId="{671095A8-0BCD-4BE4-ACFB-02833B9AC77A}" destId="{70D1B004-15B3-497B-8E03-26173A4C202D}" srcOrd="1" destOrd="0" presId="urn:microsoft.com/office/officeart/2005/8/layout/orgChart1"/>
    <dgm:cxn modelId="{24A0DCD6-9766-4F04-ABD3-2C5F66A5F11B}" type="presParOf" srcId="{671095A8-0BCD-4BE4-ACFB-02833B9AC77A}" destId="{75B7DF75-E1AC-4932-945A-799E875A2D68}" srcOrd="2" destOrd="0" presId="urn:microsoft.com/office/officeart/2005/8/layout/orgChart1"/>
    <dgm:cxn modelId="{29BD51C2-D26E-4F17-A1F9-39F6B222D398}" type="presParOf" srcId="{A47BD1A7-83D3-4933-8912-20ACB3E2E102}" destId="{AA556958-5B0A-4254-9B6C-DFDADB8B266A}" srcOrd="2" destOrd="0" presId="urn:microsoft.com/office/officeart/2005/8/layout/orgChart1"/>
    <dgm:cxn modelId="{886CC586-B70C-4AA5-BC4D-9F2B2E43F263}" type="presParOf" srcId="{AA556958-5B0A-4254-9B6C-DFDADB8B266A}" destId="{0C3AB0E6-FD5A-428A-A9D0-28CC0E68F489}" srcOrd="0" destOrd="0" presId="urn:microsoft.com/office/officeart/2005/8/layout/orgChart1"/>
    <dgm:cxn modelId="{DA002E6E-85D4-45F7-B6AC-A1EA34DA9ECB}" type="presParOf" srcId="{AA556958-5B0A-4254-9B6C-DFDADB8B266A}" destId="{2B8050C0-3098-443D-9C99-578822EDE720}" srcOrd="1" destOrd="0" presId="urn:microsoft.com/office/officeart/2005/8/layout/orgChart1"/>
    <dgm:cxn modelId="{0D2FDD9F-81A6-4A8C-8516-93F75DF60E91}" type="presParOf" srcId="{2B8050C0-3098-443D-9C99-578822EDE720}" destId="{EF642395-7858-4FEC-A750-ACF309CE3239}" srcOrd="0" destOrd="0" presId="urn:microsoft.com/office/officeart/2005/8/layout/orgChart1"/>
    <dgm:cxn modelId="{F9150234-D734-47C5-876B-D0C5911578EB}" type="presParOf" srcId="{EF642395-7858-4FEC-A750-ACF309CE3239}" destId="{8BE98A49-ED51-4CF1-AB17-9AFB01ECBBAC}" srcOrd="0" destOrd="0" presId="urn:microsoft.com/office/officeart/2005/8/layout/orgChart1"/>
    <dgm:cxn modelId="{F09D5866-2AC1-4147-B86F-D6E813660B45}" type="presParOf" srcId="{EF642395-7858-4FEC-A750-ACF309CE3239}" destId="{93C70AB9-3BF5-4929-9E0D-ED82F9AE89F9}" srcOrd="1" destOrd="0" presId="urn:microsoft.com/office/officeart/2005/8/layout/orgChart1"/>
    <dgm:cxn modelId="{9DD5385C-7E94-44F1-B085-5A4AB4B4D05C}" type="presParOf" srcId="{2B8050C0-3098-443D-9C99-578822EDE720}" destId="{4418A016-975D-4BF3-8356-4A8EE451E82A}" srcOrd="1" destOrd="0" presId="urn:microsoft.com/office/officeart/2005/8/layout/orgChart1"/>
    <dgm:cxn modelId="{33552768-C4A1-4CDF-BBB2-2A37B930238A}" type="presParOf" srcId="{2B8050C0-3098-443D-9C99-578822EDE720}" destId="{E441CE05-879C-427D-89B8-BEB29D98A799}" srcOrd="2" destOrd="0" presId="urn:microsoft.com/office/officeart/2005/8/layout/orgChart1"/>
    <dgm:cxn modelId="{C43BEBAB-A65A-4D8E-8418-54FF4A629FD1}" type="presParOf" srcId="{AA556958-5B0A-4254-9B6C-DFDADB8B266A}" destId="{F40E3A3D-71F9-4200-9E71-FFF6FEDCCA47}" srcOrd="2" destOrd="0" presId="urn:microsoft.com/office/officeart/2005/8/layout/orgChart1"/>
    <dgm:cxn modelId="{FF909AC6-790D-4072-8C48-C3C03B743B5B}" type="presParOf" srcId="{AA556958-5B0A-4254-9B6C-DFDADB8B266A}" destId="{DA9B607D-B278-4306-8391-68D08D45B027}" srcOrd="3" destOrd="0" presId="urn:microsoft.com/office/officeart/2005/8/layout/orgChart1"/>
    <dgm:cxn modelId="{F2DE7615-B8C9-4AE5-99C3-12BA4310D177}" type="presParOf" srcId="{DA9B607D-B278-4306-8391-68D08D45B027}" destId="{C3F82230-6050-4A85-B751-3304CA38E543}" srcOrd="0" destOrd="0" presId="urn:microsoft.com/office/officeart/2005/8/layout/orgChart1"/>
    <dgm:cxn modelId="{2FA25F90-0163-482A-942E-68C2D04282C7}" type="presParOf" srcId="{C3F82230-6050-4A85-B751-3304CA38E543}" destId="{B45887B0-329D-4835-80B9-2C5203DDCE85}" srcOrd="0" destOrd="0" presId="urn:microsoft.com/office/officeart/2005/8/layout/orgChart1"/>
    <dgm:cxn modelId="{75A861C0-A011-4EDF-AD45-45C1F8A434C7}" type="presParOf" srcId="{C3F82230-6050-4A85-B751-3304CA38E543}" destId="{65195533-ABF7-4DDE-8A84-A0BC7DE9E263}" srcOrd="1" destOrd="0" presId="urn:microsoft.com/office/officeart/2005/8/layout/orgChart1"/>
    <dgm:cxn modelId="{3E696205-FF84-456C-94DE-E64203076FBC}" type="presParOf" srcId="{DA9B607D-B278-4306-8391-68D08D45B027}" destId="{47067D02-31FF-4FDA-910C-A6ACE44B5D12}" srcOrd="1" destOrd="0" presId="urn:microsoft.com/office/officeart/2005/8/layout/orgChart1"/>
    <dgm:cxn modelId="{6D85876C-B726-41FB-B29E-DE05C5B2B724}" type="presParOf" srcId="{DA9B607D-B278-4306-8391-68D08D45B027}" destId="{821D9CAA-7497-48FB-BFAE-D9E84401695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81CE8C-F786-4430-B0A0-AAC500D95454}">
      <dsp:nvSpPr>
        <dsp:cNvPr id="0" name=""/>
        <dsp:cNvSpPr/>
      </dsp:nvSpPr>
      <dsp:spPr>
        <a:xfrm>
          <a:off x="1526014" y="2580829"/>
          <a:ext cx="642093" cy="14925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1046" y="0"/>
              </a:lnTo>
              <a:lnTo>
                <a:pt x="321046" y="1492583"/>
              </a:lnTo>
              <a:lnTo>
                <a:pt x="642093" y="149258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00" kern="1200"/>
        </a:p>
      </dsp:txBody>
      <dsp:txXfrm>
        <a:off x="1806440" y="3286500"/>
        <a:ext cx="81241" cy="81241"/>
      </dsp:txXfrm>
    </dsp:sp>
    <dsp:sp modelId="{791DD138-0871-4E9E-8268-51D29872AAE0}">
      <dsp:nvSpPr>
        <dsp:cNvPr id="0" name=""/>
        <dsp:cNvSpPr/>
      </dsp:nvSpPr>
      <dsp:spPr>
        <a:xfrm>
          <a:off x="1526014" y="2476636"/>
          <a:ext cx="642093" cy="104193"/>
        </a:xfrm>
        <a:custGeom>
          <a:avLst/>
          <a:gdLst/>
          <a:ahLst/>
          <a:cxnLst/>
          <a:rect l="0" t="0" r="0" b="0"/>
          <a:pathLst>
            <a:path>
              <a:moveTo>
                <a:pt x="0" y="104193"/>
              </a:moveTo>
              <a:lnTo>
                <a:pt x="321046" y="104193"/>
              </a:lnTo>
              <a:lnTo>
                <a:pt x="321046" y="0"/>
              </a:lnTo>
              <a:lnTo>
                <a:pt x="642093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830798" y="2512471"/>
        <a:ext cx="32524" cy="32524"/>
      </dsp:txXfrm>
    </dsp:sp>
    <dsp:sp modelId="{E7DDBBF5-560C-4775-BA0B-B959118E9A38}">
      <dsp:nvSpPr>
        <dsp:cNvPr id="0" name=""/>
        <dsp:cNvSpPr/>
      </dsp:nvSpPr>
      <dsp:spPr>
        <a:xfrm>
          <a:off x="1526014" y="984053"/>
          <a:ext cx="642093" cy="1596776"/>
        </a:xfrm>
        <a:custGeom>
          <a:avLst/>
          <a:gdLst/>
          <a:ahLst/>
          <a:cxnLst/>
          <a:rect l="0" t="0" r="0" b="0"/>
          <a:pathLst>
            <a:path>
              <a:moveTo>
                <a:pt x="0" y="1596776"/>
              </a:moveTo>
              <a:lnTo>
                <a:pt x="321046" y="1596776"/>
              </a:lnTo>
              <a:lnTo>
                <a:pt x="321046" y="0"/>
              </a:lnTo>
              <a:lnTo>
                <a:pt x="642093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00" kern="1200"/>
        </a:p>
      </dsp:txBody>
      <dsp:txXfrm>
        <a:off x="1804035" y="1739415"/>
        <a:ext cx="86052" cy="86052"/>
      </dsp:txXfrm>
    </dsp:sp>
    <dsp:sp modelId="{3B4BE670-FDD2-4D15-9997-D19F6A50D364}">
      <dsp:nvSpPr>
        <dsp:cNvPr id="0" name=""/>
        <dsp:cNvSpPr/>
      </dsp:nvSpPr>
      <dsp:spPr>
        <a:xfrm rot="16200000">
          <a:off x="-1616547" y="2014060"/>
          <a:ext cx="5151583" cy="1133539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жилищное- хозяйство</a:t>
          </a:r>
        </a:p>
      </dsp:txBody>
      <dsp:txXfrm>
        <a:off x="-1616547" y="2014060"/>
        <a:ext cx="5151583" cy="1133539"/>
      </dsp:txXfrm>
    </dsp:sp>
    <dsp:sp modelId="{943440C4-D8EE-4B4E-A29B-F840D3544D92}">
      <dsp:nvSpPr>
        <dsp:cNvPr id="0" name=""/>
        <dsp:cNvSpPr/>
      </dsp:nvSpPr>
      <dsp:spPr>
        <a:xfrm>
          <a:off x="2168107" y="348699"/>
          <a:ext cx="5967776" cy="1270708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i="0" u="none" kern="1200" dirty="0"/>
            <a:t>Капитальный ремонт, ремонт и содержание муниципального жилищного фонда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2024 год – 1 000,0 тыс. руб.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2025 год – 592,6 тыс. руб.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2026 год – 292,3 тыс. руб.</a:t>
          </a:r>
        </a:p>
      </dsp:txBody>
      <dsp:txXfrm>
        <a:off x="2168107" y="348699"/>
        <a:ext cx="5967776" cy="1270708"/>
      </dsp:txXfrm>
    </dsp:sp>
    <dsp:sp modelId="{04B77279-0967-4946-9B95-A426BEEDC33D}">
      <dsp:nvSpPr>
        <dsp:cNvPr id="0" name=""/>
        <dsp:cNvSpPr/>
      </dsp:nvSpPr>
      <dsp:spPr>
        <a:xfrm>
          <a:off x="2168107" y="1864107"/>
          <a:ext cx="5957438" cy="1225057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u="none" kern="1200" dirty="0"/>
            <a:t>Капитальный ремонт общего имущества МКД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2024 год – 5 000,0 тыс. руб.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2025 год – 5 200,0 тыс. руб.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2026 год – 4 000,0 тыс. руб.</a:t>
          </a:r>
        </a:p>
      </dsp:txBody>
      <dsp:txXfrm>
        <a:off x="2168107" y="1864107"/>
        <a:ext cx="5957438" cy="1225057"/>
      </dsp:txXfrm>
    </dsp:sp>
    <dsp:sp modelId="{649B7B59-E73E-4DD8-8B65-18B7D0C7795D}">
      <dsp:nvSpPr>
        <dsp:cNvPr id="0" name=""/>
        <dsp:cNvSpPr/>
      </dsp:nvSpPr>
      <dsp:spPr>
        <a:xfrm>
          <a:off x="2168107" y="3333865"/>
          <a:ext cx="6115297" cy="147909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Формирование фонда общего имущества многоквартирных домов</a:t>
          </a:r>
          <a:endParaRPr lang="ru-RU" sz="10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2024 год – 1 269,4 тыс. руб.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2025 год – 1 269,4 тыс. руб.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2026 год – 1 269,4 тыс. руб.</a:t>
          </a:r>
        </a:p>
      </dsp:txBody>
      <dsp:txXfrm>
        <a:off x="2168107" y="3333865"/>
        <a:ext cx="6115297" cy="14790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68C874-F358-4F49-A4D6-53C0221814D1}">
      <dsp:nvSpPr>
        <dsp:cNvPr id="0" name=""/>
        <dsp:cNvSpPr/>
      </dsp:nvSpPr>
      <dsp:spPr>
        <a:xfrm>
          <a:off x="829859" y="2944026"/>
          <a:ext cx="452375" cy="10978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6187" y="0"/>
              </a:lnTo>
              <a:lnTo>
                <a:pt x="226187" y="1097805"/>
              </a:lnTo>
              <a:lnTo>
                <a:pt x="452375" y="109780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026363" y="3463245"/>
        <a:ext cx="59367" cy="59367"/>
      </dsp:txXfrm>
    </dsp:sp>
    <dsp:sp modelId="{BED4F26F-E8BB-4437-AF90-F4B1EE4602AE}">
      <dsp:nvSpPr>
        <dsp:cNvPr id="0" name=""/>
        <dsp:cNvSpPr/>
      </dsp:nvSpPr>
      <dsp:spPr>
        <a:xfrm>
          <a:off x="829859" y="2871343"/>
          <a:ext cx="54056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72682"/>
              </a:moveTo>
              <a:lnTo>
                <a:pt x="270284" y="72682"/>
              </a:lnTo>
              <a:lnTo>
                <a:pt x="270284" y="45720"/>
              </a:lnTo>
              <a:lnTo>
                <a:pt x="540569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086613" y="2903532"/>
        <a:ext cx="27062" cy="27062"/>
      </dsp:txXfrm>
    </dsp:sp>
    <dsp:sp modelId="{297EF392-7C5D-41EE-9105-2A357D5972B3}">
      <dsp:nvSpPr>
        <dsp:cNvPr id="0" name=""/>
        <dsp:cNvSpPr/>
      </dsp:nvSpPr>
      <dsp:spPr>
        <a:xfrm>
          <a:off x="829859" y="1819258"/>
          <a:ext cx="540569" cy="1124768"/>
        </a:xfrm>
        <a:custGeom>
          <a:avLst/>
          <a:gdLst/>
          <a:ahLst/>
          <a:cxnLst/>
          <a:rect l="0" t="0" r="0" b="0"/>
          <a:pathLst>
            <a:path>
              <a:moveTo>
                <a:pt x="0" y="1124768"/>
              </a:moveTo>
              <a:lnTo>
                <a:pt x="270284" y="1124768"/>
              </a:lnTo>
              <a:lnTo>
                <a:pt x="270284" y="0"/>
              </a:lnTo>
              <a:lnTo>
                <a:pt x="540569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068946" y="2350444"/>
        <a:ext cx="62396" cy="62396"/>
      </dsp:txXfrm>
    </dsp:sp>
    <dsp:sp modelId="{28D05FDE-AA82-49BB-B4D8-657562BBC6E5}">
      <dsp:nvSpPr>
        <dsp:cNvPr id="0" name=""/>
        <dsp:cNvSpPr/>
      </dsp:nvSpPr>
      <dsp:spPr>
        <a:xfrm rot="16200000">
          <a:off x="-1750684" y="2532006"/>
          <a:ext cx="4337049" cy="824039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 dirty="0">
              <a:solidFill>
                <a:schemeClr val="bg1"/>
              </a:solidFill>
            </a:rPr>
            <a:t>Коммунальное</a:t>
          </a:r>
          <a:r>
            <a:rPr lang="ru-RU" sz="2900" kern="1200" dirty="0"/>
            <a:t> </a:t>
          </a:r>
          <a:r>
            <a:rPr lang="ru-RU" sz="2900" kern="1200" dirty="0">
              <a:solidFill>
                <a:schemeClr val="bg1"/>
              </a:solidFill>
            </a:rPr>
            <a:t>хозяйство</a:t>
          </a:r>
        </a:p>
      </dsp:txBody>
      <dsp:txXfrm>
        <a:off x="-1750684" y="2532006"/>
        <a:ext cx="4337049" cy="824039"/>
      </dsp:txXfrm>
    </dsp:sp>
    <dsp:sp modelId="{7096BFC8-CECF-4689-AB8B-0CC6F625D856}">
      <dsp:nvSpPr>
        <dsp:cNvPr id="0" name=""/>
        <dsp:cNvSpPr/>
      </dsp:nvSpPr>
      <dsp:spPr>
        <a:xfrm>
          <a:off x="1370429" y="1339481"/>
          <a:ext cx="8616278" cy="959552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u="sng" kern="1200" dirty="0">
              <a:solidFill>
                <a:schemeClr val="bg1"/>
              </a:solidFill>
            </a:rPr>
            <a:t>Развитие сетей водоснабжения и водоотведения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2024 год –  500,0 тыс. руб.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2025 год – 3 000,0 тыс. руб.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2026 год – 3 000,0 тыс. руб.</a:t>
          </a:r>
        </a:p>
      </dsp:txBody>
      <dsp:txXfrm>
        <a:off x="1370429" y="1339481"/>
        <a:ext cx="8616278" cy="959552"/>
      </dsp:txXfrm>
    </dsp:sp>
    <dsp:sp modelId="{9B9E87DB-524A-4F9E-A97A-B9C75B2A2E46}">
      <dsp:nvSpPr>
        <dsp:cNvPr id="0" name=""/>
        <dsp:cNvSpPr/>
      </dsp:nvSpPr>
      <dsp:spPr>
        <a:xfrm>
          <a:off x="1370429" y="2505044"/>
          <a:ext cx="8742311" cy="824039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Участие в организации в организации деятельности по обработке утилизации, обезвреживанию, захоронению твердых бытовых отходов (переданные полномочия муниципального образования Ейский район) 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2024 год – 500,0 тыс. руб.</a:t>
          </a:r>
        </a:p>
      </dsp:txBody>
      <dsp:txXfrm>
        <a:off x="1370429" y="2505044"/>
        <a:ext cx="8742311" cy="824039"/>
      </dsp:txXfrm>
    </dsp:sp>
    <dsp:sp modelId="{36D6CAE2-E61D-41A5-82FB-EEF9ECCB447C}">
      <dsp:nvSpPr>
        <dsp:cNvPr id="0" name=""/>
        <dsp:cNvSpPr/>
      </dsp:nvSpPr>
      <dsp:spPr>
        <a:xfrm>
          <a:off x="1282235" y="3535093"/>
          <a:ext cx="8870156" cy="1013477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u="sng" kern="1200" dirty="0">
            <a:solidFill>
              <a:schemeClr val="bg1"/>
            </a:solidFill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u="sng" kern="1200" dirty="0">
              <a:solidFill>
                <a:schemeClr val="bg1"/>
              </a:solidFill>
            </a:rPr>
            <a:t>Развитие (расширение) инженерной инфраструктуры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на 2024 год – 1 000,0 тыс. руб.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на 2025 год – 96,6 тыс. руб.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на 2026 год – 0,0 тыс. руб.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800" kern="1200" dirty="0"/>
        </a:p>
      </dsp:txBody>
      <dsp:txXfrm>
        <a:off x="1282235" y="3535093"/>
        <a:ext cx="8870156" cy="10134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F1672D-7352-4780-902A-3FCC2B6E99F0}">
      <dsp:nvSpPr>
        <dsp:cNvPr id="0" name=""/>
        <dsp:cNvSpPr/>
      </dsp:nvSpPr>
      <dsp:spPr>
        <a:xfrm>
          <a:off x="4139" y="47142"/>
          <a:ext cx="2631270" cy="1310087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u="sng" kern="1200" dirty="0">
              <a:solidFill>
                <a:schemeClr val="bg1"/>
              </a:solidFill>
            </a:rPr>
            <a:t>Санитарное содержание городских территорий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2024 год – 49 000,0 тыс. руб.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2025 год – 60 000,0 тыс. руб.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2026 год - 60 000,0 тыс. руб.</a:t>
          </a:r>
        </a:p>
      </dsp:txBody>
      <dsp:txXfrm>
        <a:off x="4139" y="47142"/>
        <a:ext cx="2631270" cy="1310087"/>
      </dsp:txXfrm>
    </dsp:sp>
    <dsp:sp modelId="{6157598B-A5DF-440C-ACF9-28768D0D2CC5}">
      <dsp:nvSpPr>
        <dsp:cNvPr id="0" name=""/>
        <dsp:cNvSpPr/>
      </dsp:nvSpPr>
      <dsp:spPr>
        <a:xfrm>
          <a:off x="2794556" y="41102"/>
          <a:ext cx="2379755" cy="1322166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u="sng" kern="1200" dirty="0">
              <a:solidFill>
                <a:schemeClr val="bg1"/>
              </a:solidFill>
            </a:rPr>
            <a:t>Приобретение и содержание в порядке малых архитектурных форм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2024 год – 7 500,0 тыс. руб.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2025 год – 7 200,0 тыс. руб.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2026 год – 3 200,0 тыс. руб.</a:t>
          </a:r>
        </a:p>
      </dsp:txBody>
      <dsp:txXfrm>
        <a:off x="2794556" y="41102"/>
        <a:ext cx="2379755" cy="1322166"/>
      </dsp:txXfrm>
    </dsp:sp>
    <dsp:sp modelId="{D8D8DCF4-19F2-41EF-A39A-63B5258E4634}">
      <dsp:nvSpPr>
        <dsp:cNvPr id="0" name=""/>
        <dsp:cNvSpPr/>
      </dsp:nvSpPr>
      <dsp:spPr>
        <a:xfrm>
          <a:off x="5333458" y="224745"/>
          <a:ext cx="2790401" cy="954881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u="sng" kern="1200" dirty="0"/>
            <a:t> </a:t>
          </a:r>
          <a:r>
            <a:rPr lang="ru-RU" sz="1200" u="sng" kern="1200" dirty="0">
              <a:solidFill>
                <a:schemeClr val="bg1"/>
              </a:solidFill>
            </a:rPr>
            <a:t>Озеленение городских территорий: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2024 год – 7 800,0 тыс. руб.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2025 год – 7 800,0 тыс. руб.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2026 год – 7 160,0 тыс. руб.</a:t>
          </a:r>
        </a:p>
      </dsp:txBody>
      <dsp:txXfrm>
        <a:off x="5333458" y="224745"/>
        <a:ext cx="2790401" cy="954881"/>
      </dsp:txXfrm>
    </dsp:sp>
    <dsp:sp modelId="{3F2622FA-189A-436A-997E-13CD0449379B}">
      <dsp:nvSpPr>
        <dsp:cNvPr id="0" name=""/>
        <dsp:cNvSpPr/>
      </dsp:nvSpPr>
      <dsp:spPr>
        <a:xfrm>
          <a:off x="24685" y="1531058"/>
          <a:ext cx="2192996" cy="1118500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u="sng" kern="1200" dirty="0">
              <a:solidFill>
                <a:schemeClr val="bg1"/>
              </a:solidFill>
            </a:rPr>
            <a:t>Содержание мест захоронения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2024 год – 2 500,0 тыс. руб.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2025 год – 2 360,0 тыс. руб.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2026 год – 2 460,0 тыс. руб.</a:t>
          </a:r>
          <a:endParaRPr lang="ru-RU" sz="900" kern="1200" dirty="0">
            <a:solidFill>
              <a:schemeClr val="bg1"/>
            </a:solidFill>
          </a:endParaRPr>
        </a:p>
      </dsp:txBody>
      <dsp:txXfrm>
        <a:off x="24685" y="1531058"/>
        <a:ext cx="2192996" cy="1118500"/>
      </dsp:txXfrm>
    </dsp:sp>
    <dsp:sp modelId="{0BA49523-B937-4320-882E-10B5B68E8555}">
      <dsp:nvSpPr>
        <dsp:cNvPr id="0" name=""/>
        <dsp:cNvSpPr/>
      </dsp:nvSpPr>
      <dsp:spPr>
        <a:xfrm>
          <a:off x="2376828" y="1568966"/>
          <a:ext cx="2377224" cy="1042682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u="sng" kern="1200" dirty="0">
              <a:solidFill>
                <a:schemeClr val="bg1"/>
              </a:solidFill>
            </a:rPr>
            <a:t>Развитие, реконструкция, модернизация электросетевого хозяйства: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2024 год – 1 000,0 тыс. руб.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2025 год – 4 000,0 тыс. руб.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2026 год – 5 000,0 тыс. руб.</a:t>
          </a:r>
        </a:p>
      </dsp:txBody>
      <dsp:txXfrm>
        <a:off x="2376828" y="1568966"/>
        <a:ext cx="2377224" cy="1042682"/>
      </dsp:txXfrm>
    </dsp:sp>
    <dsp:sp modelId="{3675C6AB-70BD-4349-AB55-B144AA9C3EDA}">
      <dsp:nvSpPr>
        <dsp:cNvPr id="0" name=""/>
        <dsp:cNvSpPr/>
      </dsp:nvSpPr>
      <dsp:spPr>
        <a:xfrm>
          <a:off x="4913199" y="1522416"/>
          <a:ext cx="3190115" cy="1135783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u="sng" kern="1200" dirty="0">
              <a:solidFill>
                <a:schemeClr val="bg1"/>
              </a:solidFill>
            </a:rPr>
            <a:t>Уличное освещение (электроэнергия и тех. обслуживание);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2024 год – 50 000,0 тыс. руб.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2025 год – 50 000,0 тыс. руб.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2026 год – 50 000,0 тыс. руб.</a:t>
          </a:r>
        </a:p>
      </dsp:txBody>
      <dsp:txXfrm>
        <a:off x="4913199" y="1522416"/>
        <a:ext cx="3190115" cy="1135783"/>
      </dsp:txXfrm>
    </dsp:sp>
    <dsp:sp modelId="{A654AEDE-A901-44DE-B882-2E017BBFB5C6}">
      <dsp:nvSpPr>
        <dsp:cNvPr id="0" name=""/>
        <dsp:cNvSpPr/>
      </dsp:nvSpPr>
      <dsp:spPr>
        <a:xfrm>
          <a:off x="579001" y="2793322"/>
          <a:ext cx="2195972" cy="1174542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u="sng" kern="1200" dirty="0">
              <a:solidFill>
                <a:schemeClr val="bg1"/>
              </a:solidFill>
            </a:rPr>
            <a:t>Содержание территории городского пляжа: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u="none" kern="1200" dirty="0">
              <a:solidFill>
                <a:schemeClr val="bg1"/>
              </a:solidFill>
            </a:rPr>
            <a:t>2024 год – 4 000,0 тыс. руб.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2025 год – 3 142,4 тыс. руб.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2026 год – 3 142,4 тыс. руб.</a:t>
          </a:r>
        </a:p>
      </dsp:txBody>
      <dsp:txXfrm>
        <a:off x="579001" y="2793322"/>
        <a:ext cx="2195972" cy="1174542"/>
      </dsp:txXfrm>
    </dsp:sp>
    <dsp:sp modelId="{4B76F843-DC19-4D9C-813B-D417D8CEBCEB}">
      <dsp:nvSpPr>
        <dsp:cNvPr id="0" name=""/>
        <dsp:cNvSpPr/>
      </dsp:nvSpPr>
      <dsp:spPr>
        <a:xfrm>
          <a:off x="4087808" y="2833355"/>
          <a:ext cx="2307502" cy="1142524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u="sng" kern="1200" dirty="0">
              <a:solidFill>
                <a:schemeClr val="bg1"/>
              </a:solidFill>
            </a:rPr>
            <a:t>Организация ритуальных услуг: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2024 год – 200,0 тыс. руб.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2025 год – 200,0 тыс. руб.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2026 год – 200,0 тыс. руб</a:t>
          </a:r>
          <a:r>
            <a:rPr lang="ru-RU" sz="900" kern="1200" dirty="0"/>
            <a:t>.</a:t>
          </a:r>
        </a:p>
      </dsp:txBody>
      <dsp:txXfrm>
        <a:off x="4087808" y="2833355"/>
        <a:ext cx="2307502" cy="1142524"/>
      </dsp:txXfrm>
    </dsp:sp>
    <dsp:sp modelId="{08F85121-1C95-41AF-A0D8-979FEB3FA160}">
      <dsp:nvSpPr>
        <dsp:cNvPr id="0" name=""/>
        <dsp:cNvSpPr/>
      </dsp:nvSpPr>
      <dsp:spPr>
        <a:xfrm>
          <a:off x="1015995" y="4151035"/>
          <a:ext cx="6096009" cy="954881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u="sng" kern="1200" dirty="0">
              <a:solidFill>
                <a:schemeClr val="bg1"/>
              </a:solidFill>
            </a:rPr>
            <a:t> </a:t>
          </a:r>
          <a:r>
            <a:rPr lang="ru-RU" sz="1100" u="sng" kern="1200" dirty="0">
              <a:solidFill>
                <a:schemeClr val="bg1"/>
              </a:solidFill>
            </a:rPr>
            <a:t>Благоустройство территорий в рамках муниципальной программы «Формирование современной городской среды»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2024 год – 32 000,0 тыс. руб. (в т.ч. средства краевого бюджета – 26 700,0 тыс. руб.</a:t>
          </a:r>
          <a:r>
            <a:rPr lang="ru-RU" sz="1000" kern="1200" dirty="0">
              <a:solidFill>
                <a:schemeClr val="bg1"/>
              </a:solidFill>
            </a:rPr>
            <a:t>)</a:t>
          </a:r>
        </a:p>
      </dsp:txBody>
      <dsp:txXfrm>
        <a:off x="1015995" y="4151035"/>
        <a:ext cx="6096009" cy="95488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8AAD31-8987-405B-8173-1A877A8CC9B6}">
      <dsp:nvSpPr>
        <dsp:cNvPr id="0" name=""/>
        <dsp:cNvSpPr/>
      </dsp:nvSpPr>
      <dsp:spPr>
        <a:xfrm rot="5400000">
          <a:off x="6466929" y="-2594041"/>
          <a:ext cx="1147139" cy="6626352"/>
        </a:xfrm>
        <a:prstGeom prst="round2Same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500" kern="1200" dirty="0"/>
            <a:t>Техническое обслуживание светофорных объектов и плоских дорожных знаков, оплата за электроэнергию светофорных объектов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500" kern="1200" dirty="0"/>
            <a:t>Устройство барьерных ограждений, дорожных знаков, средств регулирования дорожного движения</a:t>
          </a:r>
        </a:p>
      </dsp:txBody>
      <dsp:txXfrm rot="-5400000">
        <a:off x="3727323" y="201564"/>
        <a:ext cx="6570353" cy="1035141"/>
      </dsp:txXfrm>
    </dsp:sp>
    <dsp:sp modelId="{78EE4F02-36E0-4E71-A3E7-AFEB363CF54B}">
      <dsp:nvSpPr>
        <dsp:cNvPr id="0" name=""/>
        <dsp:cNvSpPr/>
      </dsp:nvSpPr>
      <dsp:spPr>
        <a:xfrm>
          <a:off x="0" y="2172"/>
          <a:ext cx="3727323" cy="1433924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u="sng" kern="1200" dirty="0">
              <a:solidFill>
                <a:schemeClr val="bg1"/>
              </a:solidFill>
            </a:rPr>
            <a:t>Обеспечение безопасности дорожного движение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chemeClr val="bg1"/>
              </a:solidFill>
            </a:rPr>
            <a:t>2024 год – 6 500,0 тыс. руб.;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chemeClr val="bg1"/>
              </a:solidFill>
            </a:rPr>
            <a:t>2025 год – 5 561,4 тыс. руб.;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chemeClr val="bg1"/>
              </a:solidFill>
            </a:rPr>
            <a:t>2026 год – 5 561,4 тыс. руб.</a:t>
          </a:r>
        </a:p>
      </dsp:txBody>
      <dsp:txXfrm>
        <a:off x="69998" y="72170"/>
        <a:ext cx="3587327" cy="1293928"/>
      </dsp:txXfrm>
    </dsp:sp>
    <dsp:sp modelId="{D312A827-10FA-4EA7-A73B-FF861E2227EC}">
      <dsp:nvSpPr>
        <dsp:cNvPr id="0" name=""/>
        <dsp:cNvSpPr/>
      </dsp:nvSpPr>
      <dsp:spPr>
        <a:xfrm rot="5400000">
          <a:off x="6466929" y="-1088421"/>
          <a:ext cx="1147139" cy="6626352"/>
        </a:xfrm>
        <a:prstGeom prst="round2Same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500" kern="1200" dirty="0"/>
            <a:t>Текущий ремонт, содержание (в т.ч. зимнее содержание) автомобильных дорог;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500" kern="1200" dirty="0"/>
            <a:t>Изготовление проектной документации, осуществление технического надзора</a:t>
          </a:r>
        </a:p>
      </dsp:txBody>
      <dsp:txXfrm rot="-5400000">
        <a:off x="3727323" y="1707184"/>
        <a:ext cx="6570353" cy="1035141"/>
      </dsp:txXfrm>
    </dsp:sp>
    <dsp:sp modelId="{4FEE3F29-819E-42CE-A2D3-B183613FC4C0}">
      <dsp:nvSpPr>
        <dsp:cNvPr id="0" name=""/>
        <dsp:cNvSpPr/>
      </dsp:nvSpPr>
      <dsp:spPr>
        <a:xfrm>
          <a:off x="0" y="1507792"/>
          <a:ext cx="3727323" cy="1433924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u="sng" kern="1200" dirty="0">
              <a:solidFill>
                <a:schemeClr val="bg1"/>
              </a:solidFill>
            </a:rPr>
            <a:t>Ремонт и содержание улично-дорожной сети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chemeClr val="bg1"/>
              </a:solidFill>
            </a:rPr>
            <a:t>2024 год – 24 411,2 тыс. руб.;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chemeClr val="bg1"/>
              </a:solidFill>
            </a:rPr>
            <a:t>2025 год – 45 600,0 тыс. руб.;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chemeClr val="bg1"/>
              </a:solidFill>
            </a:rPr>
            <a:t>2026 год – 46 000,0 тыс. руб.</a:t>
          </a:r>
        </a:p>
      </dsp:txBody>
      <dsp:txXfrm>
        <a:off x="69998" y="1577790"/>
        <a:ext cx="3587327" cy="1293928"/>
      </dsp:txXfrm>
    </dsp:sp>
    <dsp:sp modelId="{08A24082-72AB-4E51-A355-F32818F234C3}">
      <dsp:nvSpPr>
        <dsp:cNvPr id="0" name=""/>
        <dsp:cNvSpPr/>
      </dsp:nvSpPr>
      <dsp:spPr>
        <a:xfrm rot="5400000">
          <a:off x="6466929" y="417199"/>
          <a:ext cx="1147139" cy="6626352"/>
        </a:xfrm>
        <a:prstGeom prst="round2Same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500" kern="1200" dirty="0"/>
            <a:t>На 2024 год – капитальный ремонт автомобильной дороги по улице Таманская от ул. Шмидта до ул. Коммунаров,  улица Таманская от ул. Энгельса до ул. </a:t>
          </a:r>
          <a:r>
            <a:rPr lang="ru-RU" sz="1500" kern="1200" dirty="0" err="1"/>
            <a:t>Б.Хмельникого</a:t>
          </a:r>
          <a:r>
            <a:rPr lang="ru-RU" sz="1500" kern="1200" dirty="0"/>
            <a:t>.</a:t>
          </a:r>
        </a:p>
      </dsp:txBody>
      <dsp:txXfrm rot="-5400000">
        <a:off x="3727323" y="3212805"/>
        <a:ext cx="6570353" cy="1035141"/>
      </dsp:txXfrm>
    </dsp:sp>
    <dsp:sp modelId="{99E3F422-9023-4974-ACFD-F6F4F01258DA}">
      <dsp:nvSpPr>
        <dsp:cNvPr id="0" name=""/>
        <dsp:cNvSpPr/>
      </dsp:nvSpPr>
      <dsp:spPr>
        <a:xfrm>
          <a:off x="0" y="3013413"/>
          <a:ext cx="3727323" cy="1433924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u="sng" kern="1200" dirty="0">
              <a:solidFill>
                <a:schemeClr val="bg1"/>
              </a:solidFill>
            </a:rPr>
            <a:t>Капитальный ремонт, ремонт автодорог с привлечением средств краевого бюджета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chemeClr val="bg1"/>
              </a:solidFill>
            </a:rPr>
            <a:t>2024 год – 194 746,3 тыс. руб. (в т.ч. средства краевого бюджета 188 903,9  тыс. руб.);</a:t>
          </a:r>
        </a:p>
      </dsp:txBody>
      <dsp:txXfrm>
        <a:off x="69998" y="3083411"/>
        <a:ext cx="3587327" cy="129392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AC9983-1A9B-437A-A5F6-F41BA2C9C693}">
      <dsp:nvSpPr>
        <dsp:cNvPr id="0" name=""/>
        <dsp:cNvSpPr/>
      </dsp:nvSpPr>
      <dsp:spPr>
        <a:xfrm>
          <a:off x="5176837" y="1536700"/>
          <a:ext cx="215584" cy="7812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1226"/>
              </a:lnTo>
              <a:lnTo>
                <a:pt x="215584" y="781226"/>
              </a:lnTo>
            </a:path>
          </a:pathLst>
        </a:custGeom>
        <a:noFill/>
        <a:ln w="1905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3E29E2-A916-490E-BAEA-BB175FF202DF}">
      <dsp:nvSpPr>
        <dsp:cNvPr id="0" name=""/>
        <dsp:cNvSpPr/>
      </dsp:nvSpPr>
      <dsp:spPr>
        <a:xfrm>
          <a:off x="4994697" y="1536700"/>
          <a:ext cx="182140" cy="931721"/>
        </a:xfrm>
        <a:custGeom>
          <a:avLst/>
          <a:gdLst/>
          <a:ahLst/>
          <a:cxnLst/>
          <a:rect l="0" t="0" r="0" b="0"/>
          <a:pathLst>
            <a:path>
              <a:moveTo>
                <a:pt x="182140" y="0"/>
              </a:moveTo>
              <a:lnTo>
                <a:pt x="182140" y="931721"/>
              </a:lnTo>
              <a:lnTo>
                <a:pt x="0" y="931721"/>
              </a:lnTo>
            </a:path>
          </a:pathLst>
        </a:custGeom>
        <a:noFill/>
        <a:ln w="1905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DA5FAA-31CF-469D-B634-B6638258DB73}">
      <dsp:nvSpPr>
        <dsp:cNvPr id="0" name=""/>
        <dsp:cNvSpPr/>
      </dsp:nvSpPr>
      <dsp:spPr>
        <a:xfrm>
          <a:off x="5176837" y="1536700"/>
          <a:ext cx="4307325" cy="18634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1303"/>
              </a:lnTo>
              <a:lnTo>
                <a:pt x="4307325" y="1681303"/>
              </a:lnTo>
              <a:lnTo>
                <a:pt x="4307325" y="1863443"/>
              </a:lnTo>
            </a:path>
          </a:pathLst>
        </a:custGeom>
        <a:noFill/>
        <a:ln w="1905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A73978-48FA-442B-92A2-5A17BB9CB953}">
      <dsp:nvSpPr>
        <dsp:cNvPr id="0" name=""/>
        <dsp:cNvSpPr/>
      </dsp:nvSpPr>
      <dsp:spPr>
        <a:xfrm>
          <a:off x="5176837" y="1536700"/>
          <a:ext cx="2208374" cy="18634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1303"/>
              </a:lnTo>
              <a:lnTo>
                <a:pt x="2208374" y="1681303"/>
              </a:lnTo>
              <a:lnTo>
                <a:pt x="2208374" y="1863443"/>
              </a:lnTo>
            </a:path>
          </a:pathLst>
        </a:custGeom>
        <a:noFill/>
        <a:ln w="1905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A42EFE-249B-4399-B9EF-704540D32B8A}">
      <dsp:nvSpPr>
        <dsp:cNvPr id="0" name=""/>
        <dsp:cNvSpPr/>
      </dsp:nvSpPr>
      <dsp:spPr>
        <a:xfrm>
          <a:off x="5176837" y="1536700"/>
          <a:ext cx="109423" cy="18634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1303"/>
              </a:lnTo>
              <a:lnTo>
                <a:pt x="109423" y="1681303"/>
              </a:lnTo>
              <a:lnTo>
                <a:pt x="109423" y="1863443"/>
              </a:lnTo>
            </a:path>
          </a:pathLst>
        </a:custGeom>
        <a:noFill/>
        <a:ln w="1905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C15404-978A-475C-AF6C-F80EEF8F2211}">
      <dsp:nvSpPr>
        <dsp:cNvPr id="0" name=""/>
        <dsp:cNvSpPr/>
      </dsp:nvSpPr>
      <dsp:spPr>
        <a:xfrm>
          <a:off x="3077886" y="1536700"/>
          <a:ext cx="2098951" cy="1863443"/>
        </a:xfrm>
        <a:custGeom>
          <a:avLst/>
          <a:gdLst/>
          <a:ahLst/>
          <a:cxnLst/>
          <a:rect l="0" t="0" r="0" b="0"/>
          <a:pathLst>
            <a:path>
              <a:moveTo>
                <a:pt x="2098951" y="0"/>
              </a:moveTo>
              <a:lnTo>
                <a:pt x="2098951" y="1681303"/>
              </a:lnTo>
              <a:lnTo>
                <a:pt x="0" y="1681303"/>
              </a:lnTo>
              <a:lnTo>
                <a:pt x="0" y="1863443"/>
              </a:lnTo>
            </a:path>
          </a:pathLst>
        </a:custGeom>
        <a:noFill/>
        <a:ln w="1905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CD4B0F-4668-49A6-9AD8-DF8196703329}">
      <dsp:nvSpPr>
        <dsp:cNvPr id="0" name=""/>
        <dsp:cNvSpPr/>
      </dsp:nvSpPr>
      <dsp:spPr>
        <a:xfrm>
          <a:off x="869512" y="1536700"/>
          <a:ext cx="4307325" cy="1863443"/>
        </a:xfrm>
        <a:custGeom>
          <a:avLst/>
          <a:gdLst/>
          <a:ahLst/>
          <a:cxnLst/>
          <a:rect l="0" t="0" r="0" b="0"/>
          <a:pathLst>
            <a:path>
              <a:moveTo>
                <a:pt x="4307325" y="0"/>
              </a:moveTo>
              <a:lnTo>
                <a:pt x="4307325" y="1681303"/>
              </a:lnTo>
              <a:lnTo>
                <a:pt x="0" y="1681303"/>
              </a:lnTo>
              <a:lnTo>
                <a:pt x="0" y="1863443"/>
              </a:lnTo>
            </a:path>
          </a:pathLst>
        </a:custGeom>
        <a:noFill/>
        <a:ln w="1905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6DEDDF-0392-40EC-9461-CBF4BE3BC35F}">
      <dsp:nvSpPr>
        <dsp:cNvPr id="0" name=""/>
        <dsp:cNvSpPr/>
      </dsp:nvSpPr>
      <dsp:spPr>
        <a:xfrm>
          <a:off x="3293289" y="960720"/>
          <a:ext cx="3767096" cy="575979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Культура и молодёжная политика</a:t>
          </a:r>
          <a:r>
            <a:rPr lang="ru-RU" sz="1600" kern="1200" dirty="0"/>
            <a:t>                 </a:t>
          </a:r>
        </a:p>
      </dsp:txBody>
      <dsp:txXfrm>
        <a:off x="3293289" y="960720"/>
        <a:ext cx="3767096" cy="575979"/>
      </dsp:txXfrm>
    </dsp:sp>
    <dsp:sp modelId="{C04D24DC-35B9-4129-B3F3-97E81B785756}">
      <dsp:nvSpPr>
        <dsp:cNvPr id="0" name=""/>
        <dsp:cNvSpPr/>
      </dsp:nvSpPr>
      <dsp:spPr>
        <a:xfrm>
          <a:off x="2177" y="3400144"/>
          <a:ext cx="1734670" cy="1555374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u="sng" kern="1200" dirty="0"/>
            <a:t>Содействие в трудоустройстве молодёжи –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2024 год - 1 578,0 тыс. руб.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2025 год – 1 578,0 тыс. руб.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2026 год – 1 578,0 тыс. руб.</a:t>
          </a:r>
        </a:p>
      </dsp:txBody>
      <dsp:txXfrm>
        <a:off x="2177" y="3400144"/>
        <a:ext cx="1734670" cy="1555374"/>
      </dsp:txXfrm>
    </dsp:sp>
    <dsp:sp modelId="{3D994A36-1C3B-4360-A353-0D56E7AAFCA2}">
      <dsp:nvSpPr>
        <dsp:cNvPr id="0" name=""/>
        <dsp:cNvSpPr/>
      </dsp:nvSpPr>
      <dsp:spPr>
        <a:xfrm>
          <a:off x="2101128" y="3400144"/>
          <a:ext cx="1953516" cy="1521193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u="sng" kern="1200" dirty="0"/>
            <a:t>Организация работы с молодёжью –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2024 год – 1 800,0 тыс. руб.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2025 год – 2 250,0 тыс. руб.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2026 год – 2 200,0 тыс. руб.</a:t>
          </a:r>
        </a:p>
      </dsp:txBody>
      <dsp:txXfrm>
        <a:off x="2101128" y="3400144"/>
        <a:ext cx="1953516" cy="1521193"/>
      </dsp:txXfrm>
    </dsp:sp>
    <dsp:sp modelId="{D58CA379-9203-49C3-A543-7C88ED5F5A8D}">
      <dsp:nvSpPr>
        <dsp:cNvPr id="0" name=""/>
        <dsp:cNvSpPr/>
      </dsp:nvSpPr>
      <dsp:spPr>
        <a:xfrm>
          <a:off x="4418925" y="3400144"/>
          <a:ext cx="1734670" cy="1384457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u="sng" kern="1200" dirty="0"/>
            <a:t>Общегородские праздничные мероприятия: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2024 год - 5 200,0 тыс. руб.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2025 год – 5 500,0 тыс. руб.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2026 год – 5 500,0 тыс. руб</a:t>
          </a:r>
          <a:r>
            <a:rPr lang="ru-RU" sz="800" kern="1200" dirty="0"/>
            <a:t>.</a:t>
          </a:r>
        </a:p>
      </dsp:txBody>
      <dsp:txXfrm>
        <a:off x="4418925" y="3400144"/>
        <a:ext cx="1734670" cy="1384457"/>
      </dsp:txXfrm>
    </dsp:sp>
    <dsp:sp modelId="{B0AD5E91-C774-4ED6-BE48-9A395499015B}">
      <dsp:nvSpPr>
        <dsp:cNvPr id="0" name=""/>
        <dsp:cNvSpPr/>
      </dsp:nvSpPr>
      <dsp:spPr>
        <a:xfrm>
          <a:off x="6517876" y="3400144"/>
          <a:ext cx="1734670" cy="1521193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Мероприятия по обеспечению пожарной безопасности учреждений культуры и молодёжной политики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2024 год – 709,9 тыс. руб.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2025 год – 30,8 тыс. руб.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2026 год – 91,8 тыс. руб.</a:t>
          </a:r>
        </a:p>
      </dsp:txBody>
      <dsp:txXfrm>
        <a:off x="6517876" y="3400144"/>
        <a:ext cx="1734670" cy="1521193"/>
      </dsp:txXfrm>
    </dsp:sp>
    <dsp:sp modelId="{7FAAA455-4CD7-44B4-8EAF-EED6EBCCDF74}">
      <dsp:nvSpPr>
        <dsp:cNvPr id="0" name=""/>
        <dsp:cNvSpPr/>
      </dsp:nvSpPr>
      <dsp:spPr>
        <a:xfrm>
          <a:off x="8616827" y="3400144"/>
          <a:ext cx="1734670" cy="1333189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Прочие мероприятия в области культуры и молодёжной политики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2024 год – 895,1тыс. руб.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2025 год – 775,8 тыс. руб.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2026 год – 357,2 тыс. руб.</a:t>
          </a:r>
          <a:r>
            <a:rPr lang="ru-RU" sz="1100" kern="1200" dirty="0"/>
            <a:t> </a:t>
          </a:r>
        </a:p>
      </dsp:txBody>
      <dsp:txXfrm>
        <a:off x="8616827" y="3400144"/>
        <a:ext cx="1734670" cy="1333189"/>
      </dsp:txXfrm>
    </dsp:sp>
    <dsp:sp modelId="{695C8B3F-4260-4099-AFB3-41ACF5FA0E49}">
      <dsp:nvSpPr>
        <dsp:cNvPr id="0" name=""/>
        <dsp:cNvSpPr/>
      </dsp:nvSpPr>
      <dsp:spPr>
        <a:xfrm>
          <a:off x="868211" y="1900981"/>
          <a:ext cx="4126485" cy="1134882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u="sng" kern="1200" dirty="0"/>
            <a:t>Обеспечение деятельности шести учреждений культуры и молодёжной политики: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2024 год – 119 026,7 тыс. руб.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2025 год – 119 019,4 тыс. руб.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2026 год – 119 019,4 тыс. руб.</a:t>
          </a:r>
        </a:p>
      </dsp:txBody>
      <dsp:txXfrm>
        <a:off x="868211" y="1900981"/>
        <a:ext cx="4126485" cy="1134882"/>
      </dsp:txXfrm>
    </dsp:sp>
    <dsp:sp modelId="{AEE2E78E-45CC-4429-8D4F-E8119E3835C6}">
      <dsp:nvSpPr>
        <dsp:cNvPr id="0" name=""/>
        <dsp:cNvSpPr/>
      </dsp:nvSpPr>
      <dsp:spPr>
        <a:xfrm>
          <a:off x="5392422" y="1884259"/>
          <a:ext cx="3273843" cy="86733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u="sng" kern="1200" dirty="0"/>
            <a:t>Мероприятия молодёжной политики: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2024 год– 400,0 тыс. руб.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2025 год – 410,0 тыс. руб.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2026 год – 400,0 тыс. руб.</a:t>
          </a:r>
        </a:p>
      </dsp:txBody>
      <dsp:txXfrm>
        <a:off x="5392422" y="1884259"/>
        <a:ext cx="3273843" cy="86733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0E3A3D-71F9-4200-9E71-FFF6FEDCCA47}">
      <dsp:nvSpPr>
        <dsp:cNvPr id="0" name=""/>
        <dsp:cNvSpPr/>
      </dsp:nvSpPr>
      <dsp:spPr>
        <a:xfrm>
          <a:off x="5096999" y="1431747"/>
          <a:ext cx="300249" cy="13153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5379"/>
              </a:lnTo>
              <a:lnTo>
                <a:pt x="300249" y="131537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3AB0E6-FD5A-428A-A9D0-28CC0E68F489}">
      <dsp:nvSpPr>
        <dsp:cNvPr id="0" name=""/>
        <dsp:cNvSpPr/>
      </dsp:nvSpPr>
      <dsp:spPr>
        <a:xfrm>
          <a:off x="4827547" y="1431747"/>
          <a:ext cx="269452" cy="1314378"/>
        </a:xfrm>
        <a:custGeom>
          <a:avLst/>
          <a:gdLst/>
          <a:ahLst/>
          <a:cxnLst/>
          <a:rect l="0" t="0" r="0" b="0"/>
          <a:pathLst>
            <a:path>
              <a:moveTo>
                <a:pt x="269452" y="0"/>
              </a:moveTo>
              <a:lnTo>
                <a:pt x="269452" y="1314378"/>
              </a:lnTo>
              <a:lnTo>
                <a:pt x="0" y="131437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3DD874-4A75-49F6-BC1E-F3DD9BF57B43}">
      <dsp:nvSpPr>
        <dsp:cNvPr id="0" name=""/>
        <dsp:cNvSpPr/>
      </dsp:nvSpPr>
      <dsp:spPr>
        <a:xfrm>
          <a:off x="5096999" y="1431747"/>
          <a:ext cx="3460019" cy="26307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30508"/>
              </a:lnTo>
              <a:lnTo>
                <a:pt x="3460019" y="2330508"/>
              </a:lnTo>
              <a:lnTo>
                <a:pt x="3460019" y="263075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419B58-B99E-419D-A393-2CA1285B832C}">
      <dsp:nvSpPr>
        <dsp:cNvPr id="0" name=""/>
        <dsp:cNvSpPr/>
      </dsp:nvSpPr>
      <dsp:spPr>
        <a:xfrm>
          <a:off x="5051279" y="1431747"/>
          <a:ext cx="91440" cy="26307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075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C8D4FA-E9D4-4399-BA92-883BC20E5749}">
      <dsp:nvSpPr>
        <dsp:cNvPr id="0" name=""/>
        <dsp:cNvSpPr/>
      </dsp:nvSpPr>
      <dsp:spPr>
        <a:xfrm>
          <a:off x="1619880" y="1431747"/>
          <a:ext cx="3477119" cy="2632746"/>
        </a:xfrm>
        <a:custGeom>
          <a:avLst/>
          <a:gdLst/>
          <a:ahLst/>
          <a:cxnLst/>
          <a:rect l="0" t="0" r="0" b="0"/>
          <a:pathLst>
            <a:path>
              <a:moveTo>
                <a:pt x="3477119" y="0"/>
              </a:moveTo>
              <a:lnTo>
                <a:pt x="3477119" y="2332496"/>
              </a:lnTo>
              <a:lnTo>
                <a:pt x="0" y="2332496"/>
              </a:lnTo>
              <a:lnTo>
                <a:pt x="0" y="263274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3C1D2C-5252-45B7-AB59-4F61FFA78434}">
      <dsp:nvSpPr>
        <dsp:cNvPr id="0" name=""/>
        <dsp:cNvSpPr/>
      </dsp:nvSpPr>
      <dsp:spPr>
        <a:xfrm>
          <a:off x="2830157" y="1987"/>
          <a:ext cx="4533683" cy="1429760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Прочие расходы, всего: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2024 год – 51 990,7 тыс. руб.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2025 год – 48 397,3 тыс. руб.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2026 год – 45 503,4 тыс. руб.</a:t>
          </a:r>
        </a:p>
      </dsp:txBody>
      <dsp:txXfrm>
        <a:off x="2830157" y="1987"/>
        <a:ext cx="4533683" cy="1429760"/>
      </dsp:txXfrm>
    </dsp:sp>
    <dsp:sp modelId="{849153AD-A943-4554-A11E-BD92281220E9}">
      <dsp:nvSpPr>
        <dsp:cNvPr id="0" name=""/>
        <dsp:cNvSpPr/>
      </dsp:nvSpPr>
      <dsp:spPr>
        <a:xfrm>
          <a:off x="190120" y="4064493"/>
          <a:ext cx="2859520" cy="1429760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СМИ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2024 год – 600,0 тыс. руб.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2025 год – 600,0 тыс. руб.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2026 год – 600,0 тыс. руб.</a:t>
          </a:r>
        </a:p>
      </dsp:txBody>
      <dsp:txXfrm>
        <a:off x="190120" y="4064493"/>
        <a:ext cx="2859520" cy="1429760"/>
      </dsp:txXfrm>
    </dsp:sp>
    <dsp:sp modelId="{200194A8-DBE0-4FC4-8C90-6007F27A4B78}">
      <dsp:nvSpPr>
        <dsp:cNvPr id="0" name=""/>
        <dsp:cNvSpPr/>
      </dsp:nvSpPr>
      <dsp:spPr>
        <a:xfrm>
          <a:off x="3667239" y="4062506"/>
          <a:ext cx="2859520" cy="1429760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Социальная политика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 2024 год – 13 186,0 тыс. руб.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2025 год – 11 417,7 тыс. руб.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2026 год – 8 523,8 тыс. руб.</a:t>
          </a:r>
        </a:p>
      </dsp:txBody>
      <dsp:txXfrm>
        <a:off x="3667239" y="4062506"/>
        <a:ext cx="2859520" cy="1429760"/>
      </dsp:txXfrm>
    </dsp:sp>
    <dsp:sp modelId="{7F5680FA-D4CC-459E-9F0A-A13ACEDE5CBC}">
      <dsp:nvSpPr>
        <dsp:cNvPr id="0" name=""/>
        <dsp:cNvSpPr/>
      </dsp:nvSpPr>
      <dsp:spPr>
        <a:xfrm>
          <a:off x="7127259" y="4062506"/>
          <a:ext cx="2859520" cy="1429760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Прочее (водное хозяйство, транспорт, землеустройство, градостроительство)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2024 год – 14 830,6 тыс. руб.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2025 год – 14 135,5 тыс. руб.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2026 год – 14 135,5 тыс. руб.</a:t>
          </a:r>
        </a:p>
      </dsp:txBody>
      <dsp:txXfrm>
        <a:off x="7127259" y="4062506"/>
        <a:ext cx="2859520" cy="1429760"/>
      </dsp:txXfrm>
    </dsp:sp>
    <dsp:sp modelId="{8BE98A49-ED51-4CF1-AB17-9AFB01ECBBAC}">
      <dsp:nvSpPr>
        <dsp:cNvPr id="0" name=""/>
        <dsp:cNvSpPr/>
      </dsp:nvSpPr>
      <dsp:spPr>
        <a:xfrm>
          <a:off x="1186091" y="2031246"/>
          <a:ext cx="3641456" cy="1429760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Физкультура и спорт (переданные полномочия)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2024 год – 1 200,0 тыс. руб.</a:t>
          </a:r>
        </a:p>
      </dsp:txBody>
      <dsp:txXfrm>
        <a:off x="1186091" y="2031246"/>
        <a:ext cx="3641456" cy="1429760"/>
      </dsp:txXfrm>
    </dsp:sp>
    <dsp:sp modelId="{B45887B0-329D-4835-80B9-2C5203DDCE85}">
      <dsp:nvSpPr>
        <dsp:cNvPr id="0" name=""/>
        <dsp:cNvSpPr/>
      </dsp:nvSpPr>
      <dsp:spPr>
        <a:xfrm>
          <a:off x="5397249" y="2032246"/>
          <a:ext cx="4749205" cy="1429760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Национальная безопасность и правоохранительная деятельность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2024 год – 22 174,1 тыс. руб.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2025 год – 22 244,1 тыс. руб.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2026 год – 22 244,1 тыс. руб.</a:t>
          </a:r>
        </a:p>
      </dsp:txBody>
      <dsp:txXfrm>
        <a:off x="5397249" y="2032246"/>
        <a:ext cx="4749205" cy="14297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51" cy="497607"/>
          </a:xfrm>
          <a:prstGeom prst="rect">
            <a:avLst/>
          </a:prstGeom>
        </p:spPr>
        <p:txBody>
          <a:bodyPr vert="horz" lIns="91888" tIns="45944" rIns="91888" bIns="4594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728" y="0"/>
            <a:ext cx="2946351" cy="497607"/>
          </a:xfrm>
          <a:prstGeom prst="rect">
            <a:avLst/>
          </a:prstGeom>
        </p:spPr>
        <p:txBody>
          <a:bodyPr vert="horz" lIns="91888" tIns="45944" rIns="91888" bIns="45944" rtlCol="0"/>
          <a:lstStyle>
            <a:lvl1pPr algn="r">
              <a:defRPr sz="1200"/>
            </a:lvl1pPr>
          </a:lstStyle>
          <a:p>
            <a:fld id="{D779A7A5-28E4-4A1A-BA90-E7B01021FEE5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88" tIns="45944" rIns="91888" bIns="4594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28" y="4778308"/>
            <a:ext cx="5437821" cy="3909089"/>
          </a:xfrm>
          <a:prstGeom prst="rect">
            <a:avLst/>
          </a:prstGeom>
        </p:spPr>
        <p:txBody>
          <a:bodyPr vert="horz" lIns="91888" tIns="45944" rIns="91888" bIns="45944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618"/>
            <a:ext cx="2946351" cy="497607"/>
          </a:xfrm>
          <a:prstGeom prst="rect">
            <a:avLst/>
          </a:prstGeom>
        </p:spPr>
        <p:txBody>
          <a:bodyPr vert="horz" lIns="91888" tIns="45944" rIns="91888" bIns="4594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728" y="9430618"/>
            <a:ext cx="2946351" cy="497607"/>
          </a:xfrm>
          <a:prstGeom prst="rect">
            <a:avLst/>
          </a:prstGeom>
        </p:spPr>
        <p:txBody>
          <a:bodyPr vert="horz" lIns="91888" tIns="45944" rIns="91888" bIns="45944" rtlCol="0" anchor="b"/>
          <a:lstStyle>
            <a:lvl1pPr algn="r">
              <a:defRPr sz="1200"/>
            </a:lvl1pPr>
          </a:lstStyle>
          <a:p>
            <a:fld id="{C8923D7A-DBC6-4485-8E65-E17D97FF5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152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923D7A-DBC6-4485-8E65-E17D97FF5C7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122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005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116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792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9267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808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15681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5110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2031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55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990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284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0420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303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6272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497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173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89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5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9A429-0EC5-4F7D-9CCB-5F04EA0BE760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490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85222" y="301451"/>
            <a:ext cx="10189029" cy="3208512"/>
          </a:xfrm>
        </p:spPr>
        <p:txBody>
          <a:bodyPr>
            <a:normAutofit/>
          </a:bodyPr>
          <a:lstStyle/>
          <a:p>
            <a:r>
              <a:rPr lang="ru-RU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Проект бюджета </a:t>
            </a:r>
            <a:r>
              <a:rPr lang="ru-RU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ейского</a:t>
            </a:r>
            <a:r>
              <a:rPr lang="ru-RU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 городского поселения </a:t>
            </a:r>
            <a:r>
              <a:rPr lang="ru-RU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ейского</a:t>
            </a:r>
            <a:r>
              <a:rPr lang="ru-RU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 района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85222" y="3959050"/>
            <a:ext cx="9877529" cy="1298749"/>
          </a:xfrm>
          <a:noFill/>
        </p:spPr>
        <p:txBody>
          <a:bodyPr>
            <a:noAutofit/>
          </a:bodyPr>
          <a:lstStyle/>
          <a:p>
            <a:r>
              <a:rPr lang="ru-RU" sz="3400" i="1" dirty="0">
                <a:solidFill>
                  <a:schemeClr val="bg1"/>
                </a:solidFill>
                <a:latin typeface="Constantia" panose="02030602050306030303" pitchFamily="18" charset="0"/>
              </a:rPr>
              <a:t>на 2024 год и плановый период 2025 и 2026 годов</a:t>
            </a:r>
          </a:p>
        </p:txBody>
      </p:sp>
    </p:spTree>
    <p:extLst>
      <p:ext uri="{BB962C8B-B14F-4D97-AF65-F5344CB8AC3E}">
        <p14:creationId xmlns:p14="http://schemas.microsoft.com/office/powerpoint/2010/main" val="1563739301"/>
      </p:ext>
    </p:extLst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294200"/>
            <a:ext cx="10353761" cy="628152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Calibri Light" pitchFamily="34" charset="0"/>
              </a:rPr>
              <a:t>Расходы бюджета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7856058"/>
              </p:ext>
            </p:extLst>
          </p:nvPr>
        </p:nvGraphicFramePr>
        <p:xfrm>
          <a:off x="1112108" y="922352"/>
          <a:ext cx="9850861" cy="550856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548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23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33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5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18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141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расходов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2023 г. (план на 01.10.2023 г.), </a:t>
                      </a:r>
                    </a:p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 руб.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Проект бюджета, тыс. руб.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416">
                <a:tc vMerge="1"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2024 г.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2025 г.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2026 г.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81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Общегосударственные расходы 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102 528,6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136 621,5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104 406,8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103 965,8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81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23 210,5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22 174,1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22 174,1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22 174,1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281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Национальная экономика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174 488,3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239 203,1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64 081,9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64 481,9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0410755"/>
                  </a:ext>
                </a:extLst>
              </a:tr>
              <a:tr h="42281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Жилищно-коммунальное хозяйство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429 435,5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220 197,2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198 937,7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194 051,1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281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Образование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18 444,0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16 936,7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17 387,1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17 333,1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281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Культура, кинематография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106 774,3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112 734,1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112 238,0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111 880,4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3255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Социальная политика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855 611,9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14 999,5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11 417,7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8 523,8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281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Физическая культура и спорт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1 700,0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1 200,0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281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Прочие расходы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652,4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652,0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652,0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652,0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281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Условно-утверждённые расходы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13 600,0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27 700,0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8324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расходов: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1 712 845,5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764 718,2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544 895,3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550 762,2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8968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591047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bg1"/>
                </a:solidFill>
              </a:rPr>
              <a:t>Расходы на 2024 год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1485662"/>
              </p:ext>
            </p:extLst>
          </p:nvPr>
        </p:nvGraphicFramePr>
        <p:xfrm>
          <a:off x="914400" y="1351252"/>
          <a:ext cx="10353675" cy="4606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700493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413468"/>
            <a:ext cx="10353761" cy="834887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Georgia" pitchFamily="18" charset="0"/>
              </a:rPr>
              <a:t>Расходы бюджета по отраслям, </a:t>
            </a:r>
            <a:r>
              <a:rPr lang="ru-RU" sz="1400" dirty="0">
                <a:solidFill>
                  <a:schemeClr val="bg1"/>
                </a:solidFill>
                <a:latin typeface="Georgia" pitchFamily="18" charset="0"/>
              </a:rPr>
              <a:t>тыс. руб.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8102160"/>
              </p:ext>
            </p:extLst>
          </p:nvPr>
        </p:nvGraphicFramePr>
        <p:xfrm>
          <a:off x="913881" y="1446653"/>
          <a:ext cx="10353675" cy="4311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986772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chemeClr val="bg1"/>
                </a:solidFill>
              </a:rPr>
              <a:t>Удельный вес расходов на отрасль в общих расходах бюджета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3807602"/>
              </p:ext>
            </p:extLst>
          </p:nvPr>
        </p:nvGraphicFramePr>
        <p:xfrm>
          <a:off x="914400" y="1757238"/>
          <a:ext cx="10353675" cy="4033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264958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9D2049-6384-17B1-073A-4F80A9FDF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457200"/>
          </a:xfrm>
        </p:spPr>
        <p:txBody>
          <a:bodyPr>
            <a:norm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Расходы по направлениям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68225D-53AF-2581-EA8A-BCD779D1FB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066801"/>
            <a:ext cx="10353762" cy="4724399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>
                <a:solidFill>
                  <a:schemeClr val="bg1"/>
                </a:solidFill>
              </a:rPr>
              <a:t>Жилищно-коммунальное хозяйство</a:t>
            </a:r>
          </a:p>
          <a:p>
            <a:pPr marL="0" indent="0" algn="just">
              <a:buNone/>
            </a:pP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AD26A85A-5500-5799-4295-9C2BEDD438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32206754"/>
              </p:ext>
            </p:extLst>
          </p:nvPr>
        </p:nvGraphicFramePr>
        <p:xfrm>
          <a:off x="2032000" y="1273323"/>
          <a:ext cx="8675880" cy="5161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83572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1E102F-3A46-3522-4D09-338A520C6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552628"/>
          </a:xfrm>
        </p:spPr>
        <p:txBody>
          <a:bodyPr>
            <a:normAutofit/>
          </a:bodyPr>
          <a:lstStyle/>
          <a:p>
            <a:endParaRPr lang="ru-RU" sz="2000" dirty="0">
              <a:solidFill>
                <a:schemeClr val="bg1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B6C96F1-EDD7-47EB-A1F1-4CEE589647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298640"/>
              </p:ext>
            </p:extLst>
          </p:nvPr>
        </p:nvGraphicFramePr>
        <p:xfrm>
          <a:off x="760575" y="484973"/>
          <a:ext cx="10246407" cy="5888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76423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E3662A-03F1-5F43-B912-B522A77D9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381712"/>
          </a:xfrm>
        </p:spPr>
        <p:txBody>
          <a:bodyPr>
            <a:noAutofit/>
          </a:bodyPr>
          <a:lstStyle/>
          <a:p>
            <a:r>
              <a:rPr lang="ru-RU" sz="2200" dirty="0">
                <a:solidFill>
                  <a:schemeClr val="bg1"/>
                </a:solidFill>
              </a:rPr>
              <a:t>Благоустройство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34DBD3C-FEE6-66E9-0219-C5981975AE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0775018"/>
              </p:ext>
            </p:extLst>
          </p:nvPr>
        </p:nvGraphicFramePr>
        <p:xfrm>
          <a:off x="914400" y="1410056"/>
          <a:ext cx="10353675" cy="4381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8618FB87-4FC7-8850-406A-29806D74E8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87876601"/>
              </p:ext>
            </p:extLst>
          </p:nvPr>
        </p:nvGraphicFramePr>
        <p:xfrm>
          <a:off x="2032000" y="991313"/>
          <a:ext cx="8128000" cy="51470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933835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D1827C-49DD-4C91-50A6-B4EECAA91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457200"/>
          </a:xfrm>
        </p:spPr>
        <p:txBody>
          <a:bodyPr>
            <a:normAutofit/>
          </a:bodyPr>
          <a:lstStyle/>
          <a:p>
            <a:r>
              <a:rPr lang="ru-RU" sz="2200" dirty="0">
                <a:solidFill>
                  <a:schemeClr val="bg1"/>
                </a:solidFill>
              </a:rPr>
              <a:t>Дорожное хозяйство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5AC4CEB9-53A5-250F-D26E-0B1A81DC86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293760"/>
              </p:ext>
            </p:extLst>
          </p:nvPr>
        </p:nvGraphicFramePr>
        <p:xfrm>
          <a:off x="914400" y="1341690"/>
          <a:ext cx="10353675" cy="4449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68613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214685"/>
            <a:ext cx="10353761" cy="636106"/>
          </a:xfrm>
        </p:spPr>
        <p:txBody>
          <a:bodyPr>
            <a:normAutofit/>
          </a:bodyPr>
          <a:lstStyle/>
          <a:p>
            <a:endParaRPr lang="ru-RU" sz="2800" dirty="0">
              <a:solidFill>
                <a:schemeClr val="bg1"/>
              </a:solidFill>
              <a:latin typeface="Georgia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4470983"/>
              </p:ext>
            </p:extLst>
          </p:nvPr>
        </p:nvGraphicFramePr>
        <p:xfrm>
          <a:off x="914400" y="214686"/>
          <a:ext cx="10353675" cy="5916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37560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545432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Consolas" panose="020B0609020204030204" pitchFamily="49" charset="0"/>
              </a:rPr>
              <a:t>Прочие направления расходов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215896"/>
              </p:ext>
            </p:extLst>
          </p:nvPr>
        </p:nvGraphicFramePr>
        <p:xfrm>
          <a:off x="914400" y="1074821"/>
          <a:ext cx="10353675" cy="5494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45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609599"/>
            <a:ext cx="10353761" cy="447128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Уважаемые жители города Ейска!</a:t>
            </a:r>
            <a:br>
              <a:rPr lang="ru-RU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</a:br>
            <a:r>
              <a:rPr lang="ru-RU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Вашему вниманию представлен</a:t>
            </a:r>
            <a:br>
              <a:rPr lang="ru-RU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</a:br>
            <a:r>
              <a:rPr lang="ru-RU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проект бюджета Ейского городского поселения ейского района на 2024 год и плановый период 2025 и 2026 годов в упрощённой версии в виде "бюджета для граждан</a:t>
            </a:r>
            <a:r>
              <a:rPr lang="ru-RU" dirty="0">
                <a:solidFill>
                  <a:schemeClr val="bg1"/>
                </a:solidFill>
                <a:effectLst/>
                <a:latin typeface="Constantia" panose="02030602050306030303" pitchFamily="18" charset="0"/>
              </a:rPr>
              <a:t>"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4444" y="2096064"/>
            <a:ext cx="10353762" cy="36951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09812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654657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solidFill>
                  <a:schemeClr val="bg1"/>
                </a:solidFill>
                <a:latin typeface="Calibri" pitchFamily="34" charset="0"/>
              </a:rPr>
              <a:t>Расходы в рамках муниципальных программ и непрограммных направлений расходов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707666" y="6178163"/>
            <a:ext cx="10543989" cy="4571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83270758"/>
              </p:ext>
            </p:extLst>
          </p:nvPr>
        </p:nvGraphicFramePr>
        <p:xfrm>
          <a:off x="1411798" y="1292160"/>
          <a:ext cx="9831345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169237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410818"/>
            <a:ext cx="10353761" cy="281392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Calibri Light" pitchFamily="34" charset="0"/>
              </a:rPr>
              <a:t>Расходы в рамках муниципальных программ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5732771"/>
              </p:ext>
            </p:extLst>
          </p:nvPr>
        </p:nvGraphicFramePr>
        <p:xfrm>
          <a:off x="435836" y="692211"/>
          <a:ext cx="11135169" cy="586639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24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69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76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05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33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5494">
                  <a:extLst>
                    <a:ext uri="{9D8B030D-6E8A-4147-A177-3AD203B41FA5}">
                      <a16:colId xmlns:a16="http://schemas.microsoft.com/office/drawing/2014/main" val="2592602945"/>
                    </a:ext>
                  </a:extLst>
                </a:gridCol>
              </a:tblGrid>
              <a:tr h="35545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</a:rPr>
                        <a:t>№ п/п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</a:rPr>
                        <a:t>Наименование муниципальной программы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</a:rPr>
                        <a:t>Исполнено за 2022 год, тыс. руб.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</a:rPr>
                        <a:t>Утверждено на 2023 год, тыс. руб.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</a:rPr>
                        <a:t>Показатели проекта бюджета, </a:t>
                      </a:r>
                      <a:r>
                        <a:rPr lang="ru-RU" sz="1000" err="1">
                          <a:solidFill>
                            <a:schemeClr val="bg1"/>
                          </a:solidFill>
                          <a:effectLst/>
                        </a:rPr>
                        <a:t>тыс</a:t>
                      </a:r>
                      <a:r>
                        <a:rPr lang="ru-RU" sz="1000">
                          <a:solidFill>
                            <a:schemeClr val="bg1"/>
                          </a:solidFill>
                          <a:effectLst/>
                        </a:rPr>
                        <a:t>.руб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</a:rPr>
                        <a:t>на 2024 год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 2025 год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2026 год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1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Муниципальная программа Ейского городского поселения Ейского района "Социальная поддержка отдельных категорий граждан на 2020-2025 годы" 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8 849,2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13 660,9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13 186,0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11 417,7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8 523,8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2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Муниципальная программа Ейского городского поселения Ейского района "Комплексное развитие архитектуры и землеустройства на 2020-2025 годы"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10 223,9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14 052,6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11 997,0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11 547,0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11 547,0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3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Муниципальная программа Ейского городского поселения Ейского района "Обеспечение безопасности населения на 2020-2025 годы" 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26 108,9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24 544,2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23 522,7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23 347,6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23 347,6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4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Муниципальная программа Ейского городского поселения Ейского района "Развитие жилищно-коммунального хозяйства на 2020-2025 годы"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199 574,2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230 835,9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184 346,1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198 841,1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194 051,1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90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5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Муниципальная программа Ейского городского поселения Ейского района "Социально-экономическое и территориальное развитие Ейского городского поселения Ейского района на 2020-2025 годы"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25 829,3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111 604,6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3 223,7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2 320,3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2 223,7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5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6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Муниципальная программа Ейского городского поселения Ейского района "Повышение эффективности управления муниципальной собственностью на 2020-2025 годы" 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7 692,40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15 274,40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9 057,20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9 057,20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9 057,20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7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Муниципальная программа Ейского городского поселения Ейского района "Развитие гражданского общества на 2020-2025 годы"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2 205,90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2 811,40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2 250,00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8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Муниципальная программа Ейского городского поселения Ейского района "Доступная среда на 2020-2025 годы"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478,2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577,5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5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9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Муниципальная программа </a:t>
                      </a:r>
                      <a:r>
                        <a:rPr lang="ru-RU" sz="1000" dirty="0" err="1">
                          <a:effectLst/>
                        </a:rPr>
                        <a:t>Ейского</a:t>
                      </a:r>
                      <a:r>
                        <a:rPr lang="ru-RU" sz="1000" dirty="0">
                          <a:effectLst/>
                        </a:rPr>
                        <a:t> городского поселения </a:t>
                      </a:r>
                      <a:r>
                        <a:rPr lang="ru-RU" sz="1000" dirty="0" err="1">
                          <a:effectLst/>
                        </a:rPr>
                        <a:t>Ейского</a:t>
                      </a:r>
                      <a:r>
                        <a:rPr lang="ru-RU" sz="1000" dirty="0">
                          <a:effectLst/>
                        </a:rPr>
                        <a:t> района "Развитие культуры и </a:t>
                      </a:r>
                      <a:r>
                        <a:rPr lang="ru-RU" sz="1000" dirty="0" err="1">
                          <a:effectLst/>
                        </a:rPr>
                        <a:t>молодежной</a:t>
                      </a:r>
                      <a:r>
                        <a:rPr lang="ru-RU" sz="1000" dirty="0">
                          <a:effectLst/>
                        </a:rPr>
                        <a:t> политики на 2020-2025 годы" 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119 071,10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125 038,80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129 609,70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129 564,00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129 152,40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5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10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Муниципальная программа Ейского городского поселения Ейского района "Развитие санаторно-курортного и туристического комплекса на 2020-2025 годы"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4 378,10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1 060,50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2951,1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390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11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Муниципальная программа Ейского городского поселения Ейского района "Развитие транспорта, содержание улично-дорожной сети и обеспечение безопасности дорожного движения на 2020-2025 годы"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86 102,90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158 694,00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225 757,50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51 261,40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51 661,40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5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12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Муниципальная программа </a:t>
                      </a:r>
                      <a:r>
                        <a:rPr lang="ru-RU" sz="1000" dirty="0" err="1">
                          <a:effectLst/>
                        </a:rPr>
                        <a:t>Ейского</a:t>
                      </a:r>
                      <a:r>
                        <a:rPr lang="ru-RU" sz="1000" dirty="0">
                          <a:effectLst/>
                        </a:rPr>
                        <a:t> городского поселения </a:t>
                      </a:r>
                      <a:r>
                        <a:rPr lang="ru-RU" sz="1000" dirty="0" err="1">
                          <a:effectLst/>
                        </a:rPr>
                        <a:t>Ейского</a:t>
                      </a:r>
                      <a:r>
                        <a:rPr lang="ru-RU" sz="1000" dirty="0">
                          <a:effectLst/>
                        </a:rPr>
                        <a:t> района "Формирование современной городской среды на 2018-2024 годы"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52 609,30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37 619,00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32 000,00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390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13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Муниципальная программа </a:t>
                      </a:r>
                      <a:r>
                        <a:rPr lang="ru-RU" sz="1000" dirty="0" err="1">
                          <a:effectLst/>
                        </a:rPr>
                        <a:t>Ейского</a:t>
                      </a:r>
                      <a:r>
                        <a:rPr lang="ru-RU" sz="1000" dirty="0">
                          <a:effectLst/>
                        </a:rPr>
                        <a:t> городского поселения </a:t>
                      </a:r>
                      <a:r>
                        <a:rPr lang="ru-RU" sz="1000" dirty="0" err="1">
                          <a:effectLst/>
                        </a:rPr>
                        <a:t>Ейского</a:t>
                      </a:r>
                      <a:r>
                        <a:rPr lang="ru-RU" sz="1000" dirty="0">
                          <a:effectLst/>
                        </a:rPr>
                        <a:t> района "Гармонизация межэтнических и межкультурных отношений в Ейском городском поселении </a:t>
                      </a:r>
                      <a:r>
                        <a:rPr lang="ru-RU" sz="1000" dirty="0" err="1">
                          <a:effectLst/>
                        </a:rPr>
                        <a:t>Ейского</a:t>
                      </a:r>
                      <a:r>
                        <a:rPr lang="ru-RU" sz="1000" dirty="0">
                          <a:effectLst/>
                        </a:rPr>
                        <a:t> района на 2020-2025 годы"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0674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365761"/>
            <a:ext cx="10353761" cy="461176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  <a:latin typeface="Calibri Light" pitchFamily="34" charset="0"/>
              </a:rPr>
              <a:t>Муниципальный долг, </a:t>
            </a:r>
            <a:r>
              <a:rPr lang="ru-RU" sz="1600" dirty="0">
                <a:solidFill>
                  <a:schemeClr val="bg1"/>
                </a:solidFill>
                <a:latin typeface="Calibri Light" pitchFamily="34" charset="0"/>
              </a:rPr>
              <a:t>тыс. руб.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4103727"/>
              </p:ext>
            </p:extLst>
          </p:nvPr>
        </p:nvGraphicFramePr>
        <p:xfrm>
          <a:off x="914400" y="946150"/>
          <a:ext cx="10353675" cy="4845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82501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847411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solidFill>
                  <a:schemeClr val="bg1"/>
                </a:solidFill>
                <a:latin typeface="Constantia" panose="02030602050306030303" pitchFamily="18" charset="0"/>
              </a:rPr>
              <a:t>Проект бюджета сформирован в соответствии с: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3211" y="1457011"/>
            <a:ext cx="11414928" cy="5124659"/>
          </a:xfrm>
        </p:spPr>
        <p:txBody>
          <a:bodyPr>
            <a:noAutofit/>
          </a:bodyPr>
          <a:lstStyle/>
          <a:p>
            <a:pPr algn="just"/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Налоговым Кодексом РФ;</a:t>
            </a:r>
          </a:p>
          <a:p>
            <a:pPr algn="just"/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Бюджетным Кодексом РФ;</a:t>
            </a:r>
          </a:p>
          <a:p>
            <a:pPr algn="just"/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Положением о бюджетном процессе в Ейском городском поселении </a:t>
            </a:r>
            <a:r>
              <a:rPr lang="ru-RU" sz="1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Ейского</a:t>
            </a:r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 района, утверждённым решением Совета </a:t>
            </a:r>
            <a:r>
              <a:rPr lang="ru-RU" sz="1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Ейского</a:t>
            </a:r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 городского поселения </a:t>
            </a:r>
            <a:r>
              <a:rPr lang="ru-RU" sz="1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Ейского</a:t>
            </a:r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 района № 27/4 от 8 июня 2021 года;</a:t>
            </a:r>
          </a:p>
          <a:p>
            <a:pPr algn="just"/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Проектом закона Краснодарского края "О бюджете Краснодарского края на 2024 год и плановый период 2025 и 2026 годов";</a:t>
            </a:r>
          </a:p>
          <a:p>
            <a:pPr algn="just"/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Прогнозом социально-экономического развития </a:t>
            </a:r>
            <a:r>
              <a:rPr lang="ru-RU" sz="1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Ейского</a:t>
            </a:r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 городского поселения </a:t>
            </a:r>
            <a:r>
              <a:rPr lang="ru-RU" sz="1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Ейского</a:t>
            </a:r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 района;</a:t>
            </a:r>
          </a:p>
          <a:p>
            <a:pPr algn="just"/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Основными направлениями бюджетной и налоговой политики Ейского городского поселения Ейского района на 2024 год и плановый период 2025 и 2026 годов, утверждёнными постановлением администрации Ейского городского поселения Ейского района № 1014 от 30 октября 2023 года;</a:t>
            </a:r>
          </a:p>
          <a:p>
            <a:pPr algn="just"/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Муниципальными программами </a:t>
            </a:r>
            <a:r>
              <a:rPr lang="ru-RU" sz="1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Ейского</a:t>
            </a:r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 городского поселения </a:t>
            </a:r>
            <a:r>
              <a:rPr lang="ru-RU" sz="1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Ейского</a:t>
            </a:r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 района;</a:t>
            </a:r>
          </a:p>
          <a:p>
            <a:pPr algn="just"/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Иными нормативными актами Российской Федерации, Краснодарского края, </a:t>
            </a:r>
            <a:r>
              <a:rPr lang="ru-RU" sz="1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Ейского</a:t>
            </a:r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 городского поселения </a:t>
            </a:r>
            <a:r>
              <a:rPr lang="ru-RU" sz="1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Ейского</a:t>
            </a:r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 района.</a:t>
            </a:r>
          </a:p>
        </p:txBody>
      </p:sp>
    </p:spTree>
    <p:extLst>
      <p:ext uri="{BB962C8B-B14F-4D97-AF65-F5344CB8AC3E}">
        <p14:creationId xmlns:p14="http://schemas.microsoft.com/office/powerpoint/2010/main" val="2339321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471776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Calibri" pitchFamily="34" charset="0"/>
                <a:ea typeface="Malgun Gothic" pitchFamily="34" charset="-127"/>
              </a:rPr>
              <a:t>Основные показатели социально-экономического развития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2060627"/>
              </p:ext>
            </p:extLst>
          </p:nvPr>
        </p:nvGraphicFramePr>
        <p:xfrm>
          <a:off x="914400" y="1081377"/>
          <a:ext cx="10139385" cy="54213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74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21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25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25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23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48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87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Наименование показателя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2022 год отчет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2023 год (оценка)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2024 год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2025 год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2026 год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3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прогноз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14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Численность постоянного населения, тыс.чел.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92,314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92,684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92,681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92,721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92,797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427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Уровень регистрируемой безработицы, %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0,7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0,5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0,5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u="none" strike="noStrike" kern="1200" noProof="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u="none" strike="noStrike" kern="1200" noProof="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r" defTabSz="914400" rtl="0" eaLnBrk="1" fontAlgn="b" latinLnBrk="0" hangingPunct="1"/>
                      <a:r>
                        <a:rPr lang="ru-RU" sz="1200" b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200" b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0,5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45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Фонд оплаты труда по полному кругу организаций, млн.руб. 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8 137,9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9 161,0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9 933,6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10 677,4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11 473,8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86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Среднемесячная заработная плата по полному кругу организаций, руб.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33 336,3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38 170,0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41 643,5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44 183,7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47 099,9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12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Объем отгруженной продукции промышленного  производства по полному кругу предприятий, млн.руб.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8 858,1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4 496,1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4 737,7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5 030,8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5 377,3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212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Объем продукции сельского хозяйства всех сельхоз производителей, млн.руб.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326,9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301,3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318,9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338,1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358,6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52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Объем услуг, оказанных предприятиями транспорта, млн.руб.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4 551,0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5 136,4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5 538,1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5 935,7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6 446,9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586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Оборот розничной торговли-всего, млн.руб.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27 412,2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30 721,0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33 517,4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36 447,2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39 579,8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700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Оборот общественного питания, млн.руб. 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1 886,5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2 181,8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2 322,5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2 477,1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2 654,8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212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Общий  объем услуг, предоставляемых  курортно-туристическим  комплексом (с учетом объемов малых  организаций и физических лиц), млн. руб.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1 033,3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1 016,1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1 087,1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1 156,7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1 233,6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212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Объем инвестиций в основной капитал за счет всех источников финансирования по полному кругу организаций, млн.руб.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1 187,6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1 383,9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1 528,8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1 683,3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1 852,7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212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Количество субъектов малого и среднего предпринимательства, единиц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3 764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3 770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3 774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3 779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3 787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9212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Прибыль прибыльных предприятий (по крупным и средним организациям), млн.руб.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704,6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1 282,0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1 383,3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1 494,9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1 614,0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3798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Century" panose="02040604050505020304" pitchFamily="18" charset="0"/>
              </a:rPr>
              <a:t>Основные показатели проекта бюджета (</a:t>
            </a:r>
            <a:r>
              <a:rPr lang="ru-RU" sz="2000" dirty="0">
                <a:solidFill>
                  <a:schemeClr val="bg1"/>
                </a:solidFill>
                <a:latin typeface="Century" panose="02040604050505020304" pitchFamily="18" charset="0"/>
              </a:rPr>
              <a:t>млн. руб.)</a:t>
            </a:r>
            <a:endParaRPr lang="ru-RU" sz="3200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8465038"/>
              </p:ext>
            </p:extLst>
          </p:nvPr>
        </p:nvGraphicFramePr>
        <p:xfrm>
          <a:off x="913795" y="1757259"/>
          <a:ext cx="10642087" cy="4444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4034">
                  <a:extLst>
                    <a:ext uri="{9D8B030D-6E8A-4147-A177-3AD203B41FA5}">
                      <a16:colId xmlns:a16="http://schemas.microsoft.com/office/drawing/2014/main" val="3459301569"/>
                    </a:ext>
                  </a:extLst>
                </a:gridCol>
                <a:gridCol w="1113006">
                  <a:extLst>
                    <a:ext uri="{9D8B030D-6E8A-4147-A177-3AD203B41FA5}">
                      <a16:colId xmlns:a16="http://schemas.microsoft.com/office/drawing/2014/main" val="694886164"/>
                    </a:ext>
                  </a:extLst>
                </a:gridCol>
                <a:gridCol w="1566453">
                  <a:extLst>
                    <a:ext uri="{9D8B030D-6E8A-4147-A177-3AD203B41FA5}">
                      <a16:colId xmlns:a16="http://schemas.microsoft.com/office/drawing/2014/main" val="4232550624"/>
                    </a:ext>
                  </a:extLst>
                </a:gridCol>
                <a:gridCol w="1451030">
                  <a:extLst>
                    <a:ext uri="{9D8B030D-6E8A-4147-A177-3AD203B41FA5}">
                      <a16:colId xmlns:a16="http://schemas.microsoft.com/office/drawing/2014/main" val="3865201310"/>
                    </a:ext>
                  </a:extLst>
                </a:gridCol>
                <a:gridCol w="1228429">
                  <a:extLst>
                    <a:ext uri="{9D8B030D-6E8A-4147-A177-3AD203B41FA5}">
                      <a16:colId xmlns:a16="http://schemas.microsoft.com/office/drawing/2014/main" val="585541719"/>
                    </a:ext>
                  </a:extLst>
                </a:gridCol>
                <a:gridCol w="1393319">
                  <a:extLst>
                    <a:ext uri="{9D8B030D-6E8A-4147-A177-3AD203B41FA5}">
                      <a16:colId xmlns:a16="http://schemas.microsoft.com/office/drawing/2014/main" val="3956768132"/>
                    </a:ext>
                  </a:extLst>
                </a:gridCol>
                <a:gridCol w="1275816">
                  <a:extLst>
                    <a:ext uri="{9D8B030D-6E8A-4147-A177-3AD203B41FA5}">
                      <a16:colId xmlns:a16="http://schemas.microsoft.com/office/drawing/2014/main" val="2440872445"/>
                    </a:ext>
                  </a:extLst>
                </a:gridCol>
              </a:tblGrid>
              <a:tr h="5632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Показатель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2022 год (отчёт)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2023 год по состоянию на 01.10.2023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Проект бюджета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9338155"/>
                  </a:ext>
                </a:extLst>
              </a:tr>
              <a:tr h="4634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Утверждено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Исполнено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2024 год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2025 год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2026 год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591089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Доходы, всего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675,2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1 651,1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864,0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764,7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544,9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550,8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63894299"/>
                  </a:ext>
                </a:extLst>
              </a:tr>
              <a:tr h="52938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Собственные доходы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502,1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508,6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340,1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515,9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524,7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534,8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9794170"/>
                  </a:ext>
                </a:extLst>
              </a:tr>
              <a:tr h="73793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Безвозмездные поступления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173,2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1 142,5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523,9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248,8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20,2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16,0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88151433"/>
                  </a:ext>
                </a:extLst>
              </a:tr>
              <a:tr h="3908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</a:rPr>
                        <a:t>Расходы, всего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676,6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1 688,9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602,2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764,7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544,9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550,8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91195762"/>
                  </a:ext>
                </a:extLst>
              </a:tr>
              <a:tr h="5632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Дефицит (–)/профицит (+)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-1,4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-37,8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261,8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0,0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0,0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0,0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85373298"/>
                  </a:ext>
                </a:extLst>
              </a:tr>
              <a:tr h="5632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</a:rPr>
                        <a:t>Источники финансирования дефицита  местного  бюджета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37,8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-261,8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</a:rPr>
                        <a:t>0,0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622794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7069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7668" y="277877"/>
            <a:ext cx="10353761" cy="659959"/>
          </a:xfrm>
        </p:spPr>
        <p:txBody>
          <a:bodyPr>
            <a:normAutofit/>
          </a:bodyPr>
          <a:lstStyle/>
          <a:p>
            <a:r>
              <a:rPr lang="ru-RU" sz="2600" dirty="0">
                <a:solidFill>
                  <a:schemeClr val="bg1"/>
                </a:solidFill>
                <a:latin typeface="Comic Sans MS" pitchFamily="66" charset="0"/>
              </a:rPr>
              <a:t>Доходная часть бюджета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3291624"/>
              </p:ext>
            </p:extLst>
          </p:nvPr>
        </p:nvGraphicFramePr>
        <p:xfrm>
          <a:off x="914400" y="1065213"/>
          <a:ext cx="10353675" cy="4725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1309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575144"/>
          </a:xfrm>
        </p:spPr>
        <p:txBody>
          <a:bodyPr>
            <a:normAutofit fontScale="90000"/>
          </a:bodyPr>
          <a:lstStyle/>
          <a:p>
            <a:r>
              <a:rPr lang="ru-RU" sz="2200" dirty="0">
                <a:solidFill>
                  <a:schemeClr val="bg1"/>
                </a:solidFill>
                <a:latin typeface="Cambria" pitchFamily="18" charset="0"/>
              </a:rPr>
              <a:t>Структура собственных доходов на</a:t>
            </a:r>
            <a:br>
              <a:rPr lang="ru-RU" sz="2200" dirty="0">
                <a:solidFill>
                  <a:schemeClr val="bg1"/>
                </a:solidFill>
                <a:latin typeface="Cambria" pitchFamily="18" charset="0"/>
              </a:rPr>
            </a:br>
            <a:r>
              <a:rPr lang="ru-RU" sz="2200" dirty="0">
                <a:solidFill>
                  <a:schemeClr val="bg1"/>
                </a:solidFill>
                <a:latin typeface="Cambria" pitchFamily="18" charset="0"/>
              </a:rPr>
              <a:t> 2024  год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6374392"/>
              </p:ext>
            </p:extLst>
          </p:nvPr>
        </p:nvGraphicFramePr>
        <p:xfrm>
          <a:off x="906449" y="1356027"/>
          <a:ext cx="10353675" cy="46710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5636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663304" cy="455875"/>
          </a:xfrm>
        </p:spPr>
        <p:txBody>
          <a:bodyPr>
            <a:noAutofit/>
          </a:bodyPr>
          <a:lstStyle/>
          <a:p>
            <a:pPr algn="l"/>
            <a:r>
              <a:rPr lang="ru-RU" sz="1800" dirty="0">
                <a:solidFill>
                  <a:schemeClr val="bg1"/>
                </a:solidFill>
                <a:latin typeface="Comic Sans MS" pitchFamily="66" charset="0"/>
              </a:rPr>
              <a:t>В структуре доходной части бюджета наибольший удельный вес приходиться на 5 видов источников: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5756095"/>
              </p:ext>
            </p:extLst>
          </p:nvPr>
        </p:nvGraphicFramePr>
        <p:xfrm>
          <a:off x="914400" y="1136650"/>
          <a:ext cx="10353678" cy="369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4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6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58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5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56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256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Наименование показателя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Факт за 2022 год, тыс. руб.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Бюджет поселения, млн. руб.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План 2023г.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Прогноз 2024г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Прогноз 2025г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Прогноз 2026г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solidFill>
                            <a:schemeClr val="bg1"/>
                          </a:solidFill>
                          <a:effectLst/>
                        </a:rPr>
                        <a:t>Налог на доходы физических лиц</a:t>
                      </a:r>
                      <a:endParaRPr lang="ru-RU" sz="1800" b="0" i="0" u="none" strike="noStrike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220,7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223,5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228,7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233,1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237,7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Налог на имущество физических лиц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49,5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47,2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50,5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51,5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52,5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solidFill>
                            <a:schemeClr val="bg1"/>
                          </a:solidFill>
                          <a:effectLst/>
                        </a:rPr>
                        <a:t>Земельный налог</a:t>
                      </a:r>
                      <a:endParaRPr lang="ru-RU" sz="1800" b="0" i="0" u="none" strike="noStrike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59,4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63,9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62,9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64,0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64,9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solidFill>
                            <a:schemeClr val="bg1"/>
                          </a:solidFill>
                          <a:effectLst/>
                        </a:rPr>
                        <a:t>Аренда земли </a:t>
                      </a:r>
                      <a:endParaRPr lang="ru-RU" sz="1800" b="0" i="0" u="none" strike="noStrike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46,6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50,6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51,9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54,1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56,4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solidFill>
                            <a:schemeClr val="bg1"/>
                          </a:solidFill>
                          <a:effectLst/>
                        </a:rPr>
                        <a:t>Аренда имущества</a:t>
                      </a:r>
                      <a:endParaRPr lang="ru-RU" sz="1800" b="0" i="0" u="none" strike="noStrike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71,2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71,1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71,7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72,4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73,2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solidFill>
                            <a:schemeClr val="bg1"/>
                          </a:solidFill>
                          <a:effectLst/>
                        </a:rPr>
                        <a:t>Прочие доходы</a:t>
                      </a:r>
                      <a:endParaRPr lang="ru-RU" sz="1800" b="0" i="0" u="none" strike="noStrike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54,6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52,2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50,3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49,6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50,0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Всего доходов</a:t>
                      </a:r>
                      <a:endParaRPr lang="ru-RU" sz="1800" b="1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502,0</a:t>
                      </a:r>
                      <a:endParaRPr lang="ru-RU" sz="1800" b="1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508,5</a:t>
                      </a:r>
                      <a:endParaRPr lang="ru-RU" sz="1800" b="1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516,0</a:t>
                      </a:r>
                      <a:endParaRPr lang="ru-RU" sz="1800" b="1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524,7</a:t>
                      </a:r>
                      <a:endParaRPr lang="ru-RU" sz="1800" b="1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534,7</a:t>
                      </a:r>
                      <a:endParaRPr lang="ru-RU" sz="1800" b="1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705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949" y="411982"/>
            <a:ext cx="10654607" cy="653143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Century" panose="02040604050505020304" pitchFamily="18" charset="0"/>
              </a:rPr>
              <a:t>Безвозмездные поступления в 2024-2026 годах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8217744"/>
              </p:ext>
            </p:extLst>
          </p:nvPr>
        </p:nvGraphicFramePr>
        <p:xfrm>
          <a:off x="486032" y="1065124"/>
          <a:ext cx="11219935" cy="5703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8467">
                  <a:extLst>
                    <a:ext uri="{9D8B030D-6E8A-4147-A177-3AD203B41FA5}">
                      <a16:colId xmlns:a16="http://schemas.microsoft.com/office/drawing/2014/main" val="121562542"/>
                    </a:ext>
                  </a:extLst>
                </a:gridCol>
                <a:gridCol w="1236359">
                  <a:extLst>
                    <a:ext uri="{9D8B030D-6E8A-4147-A177-3AD203B41FA5}">
                      <a16:colId xmlns:a16="http://schemas.microsoft.com/office/drawing/2014/main" val="1888539431"/>
                    </a:ext>
                  </a:extLst>
                </a:gridCol>
                <a:gridCol w="1298176">
                  <a:extLst>
                    <a:ext uri="{9D8B030D-6E8A-4147-A177-3AD203B41FA5}">
                      <a16:colId xmlns:a16="http://schemas.microsoft.com/office/drawing/2014/main" val="235829268"/>
                    </a:ext>
                  </a:extLst>
                </a:gridCol>
                <a:gridCol w="906933">
                  <a:extLst>
                    <a:ext uri="{9D8B030D-6E8A-4147-A177-3AD203B41FA5}">
                      <a16:colId xmlns:a16="http://schemas.microsoft.com/office/drawing/2014/main" val="2548150471"/>
                    </a:ext>
                  </a:extLst>
                </a:gridCol>
              </a:tblGrid>
              <a:tr h="47135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Наименование вида дохода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Показатели проекта бюджета, тыс. руб.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639281"/>
                  </a:ext>
                </a:extLst>
              </a:tr>
              <a:tr h="2833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2024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2025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2026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7329762"/>
                  </a:ext>
                </a:extLst>
              </a:tr>
              <a:tr h="28338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</a:rPr>
                        <a:t>Дотации на выравнивание бюджетной обеспеченности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24 121,2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15 753,0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15 994,0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8282896"/>
                  </a:ext>
                </a:extLst>
              </a:tr>
              <a:tr h="37849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Субвенции на выполнение переданных полномочий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768,1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12,4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12,4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2313670"/>
                  </a:ext>
                </a:extLst>
              </a:tr>
              <a:tr h="28338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Субсидии на оказание социальной помощи молодым семьям  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4 527,2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3 989,0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1791181"/>
                  </a:ext>
                </a:extLst>
              </a:tr>
              <a:tr h="70341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Субсидии на реализацию мероприятий по модернизации библиотек в части комплектования книжных фондов библиотек 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462,7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418,6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</a:p>
                    <a:p>
                      <a:pPr marL="0" algn="ctr" defTabSz="914400" rtl="0" eaLnBrk="1" fontAlgn="ctr" latinLnBrk="0" hangingPunct="1"/>
                      <a:endParaRPr lang="ru-RU" sz="160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0260379"/>
                  </a:ext>
                </a:extLst>
              </a:tr>
              <a:tr h="70341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</a:rPr>
                        <a:t>Субсидии на капитальный ремонт и ремонт автомобильных дорог общего пользования местного значения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188 903,9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</a:p>
                    <a:p>
                      <a:pPr marL="0" algn="ctr" defTabSz="914400" rtl="0" eaLnBrk="1" fontAlgn="ctr" latinLnBrk="0" hangingPunct="1"/>
                      <a:endParaRPr lang="ru-RU" sz="160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374466"/>
                  </a:ext>
                </a:extLst>
              </a:tr>
              <a:tr h="70341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Субсидия на создание условий для массового отдыха и организации обустройства мест массового отдыха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2 765,4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</a:p>
                    <a:p>
                      <a:pPr marL="0" algn="ctr" defTabSz="914400" rtl="0" eaLnBrk="1" fontAlgn="ctr" latinLnBrk="0" hangingPunct="1"/>
                      <a:endParaRPr lang="ru-RU" sz="160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8940724"/>
                  </a:ext>
                </a:extLst>
              </a:tr>
              <a:tr h="70341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Субсидии на реализацию мероприятий по благоустройству территорий в рамках программы «Формирование современной городской среды»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26 700,0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</a:p>
                    <a:p>
                      <a:pPr marL="0" algn="ctr" defTabSz="914400" rtl="0" eaLnBrk="1" fontAlgn="ctr" latinLnBrk="0" hangingPunct="1"/>
                      <a:endParaRPr lang="ru-RU" sz="160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9489791"/>
                  </a:ext>
                </a:extLst>
              </a:tr>
              <a:tr h="70341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Иные межбюджетные трансферты от Ейского района</a:t>
                      </a:r>
                    </a:p>
                    <a:p>
                      <a:pPr algn="l" fontAlgn="b"/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500,0</a:t>
                      </a:r>
                    </a:p>
                    <a:p>
                      <a:pPr algn="ctr" fontAlgn="b"/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</a:p>
                    <a:p>
                      <a:pPr marL="0" algn="ctr" defTabSz="914400" rtl="0" eaLnBrk="1" fontAlgn="ctr" latinLnBrk="0" hangingPunct="1"/>
                      <a:endParaRPr lang="ru-RU" sz="160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</a:p>
                    <a:p>
                      <a:pPr marL="0" algn="ctr" defTabSz="914400" rtl="0" eaLnBrk="1" fontAlgn="ctr" latinLnBrk="0" hangingPunct="1"/>
                      <a:endParaRPr lang="ru-RU" sz="160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4955189"/>
                  </a:ext>
                </a:extLst>
              </a:tr>
              <a:tr h="28338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ИТОГО: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248 748,5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20 173,0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16 006,4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4529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62345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TM04033921[[fn=Дамаск]]</Template>
  <TotalTime>4744</TotalTime>
  <Words>2486</Words>
  <Application>Microsoft Office PowerPoint</Application>
  <PresentationFormat>Широкоэкранный</PresentationFormat>
  <Paragraphs>553</Paragraphs>
  <Slides>22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6" baseType="lpstr">
      <vt:lpstr>Arial</vt:lpstr>
      <vt:lpstr>Arial Cyr</vt:lpstr>
      <vt:lpstr>Bookman Old Style</vt:lpstr>
      <vt:lpstr>Calibri</vt:lpstr>
      <vt:lpstr>Calibri Light</vt:lpstr>
      <vt:lpstr>Cambria</vt:lpstr>
      <vt:lpstr>Century</vt:lpstr>
      <vt:lpstr>Comic Sans MS</vt:lpstr>
      <vt:lpstr>Consolas</vt:lpstr>
      <vt:lpstr>Constantia</vt:lpstr>
      <vt:lpstr>Georgia</vt:lpstr>
      <vt:lpstr>Rockwell</vt:lpstr>
      <vt:lpstr>Times New Roman</vt:lpstr>
      <vt:lpstr>Damask</vt:lpstr>
      <vt:lpstr>Проект бюджета ейского городского поселения ейского района</vt:lpstr>
      <vt:lpstr>Уважаемые жители города Ейска! Вашему вниманию представлен проект бюджета Ейского городского поселения ейского района на 2024 год и плановый период 2025 и 2026 годов в упрощённой версии в виде "бюджета для граждан"</vt:lpstr>
      <vt:lpstr>Проект бюджета сформирован в соответствии с:</vt:lpstr>
      <vt:lpstr>Основные показатели социально-экономического развития</vt:lpstr>
      <vt:lpstr>Основные показатели проекта бюджета (млн. руб.)</vt:lpstr>
      <vt:lpstr>Доходная часть бюджета</vt:lpstr>
      <vt:lpstr>Структура собственных доходов на  2024  год</vt:lpstr>
      <vt:lpstr>В структуре доходной части бюджета наибольший удельный вес приходиться на 5 видов источников:</vt:lpstr>
      <vt:lpstr>Безвозмездные поступления в 2024-2026 годах</vt:lpstr>
      <vt:lpstr>Расходы бюджета</vt:lpstr>
      <vt:lpstr>Расходы на 2024 год</vt:lpstr>
      <vt:lpstr>Расходы бюджета по отраслям, тыс. руб.</vt:lpstr>
      <vt:lpstr>Удельный вес расходов на отрасль в общих расходах бюджета</vt:lpstr>
      <vt:lpstr>Расходы по направлениям</vt:lpstr>
      <vt:lpstr>Презентация PowerPoint</vt:lpstr>
      <vt:lpstr>Благоустройство </vt:lpstr>
      <vt:lpstr>Дорожное хозяйство</vt:lpstr>
      <vt:lpstr>Презентация PowerPoint</vt:lpstr>
      <vt:lpstr>Прочие направления расходов</vt:lpstr>
      <vt:lpstr>Расходы в рамках муниципальных программ и непрограммных направлений расходов</vt:lpstr>
      <vt:lpstr>Расходы в рамках муниципальных программ</vt:lpstr>
      <vt:lpstr>Муниципальный долг, тыс. руб.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бюджета ейского городского поселения ейского района</dc:title>
  <dc:creator>Windows User</dc:creator>
  <cp:lastModifiedBy>User139</cp:lastModifiedBy>
  <cp:revision>181</cp:revision>
  <cp:lastPrinted>2023-11-17T06:16:17Z</cp:lastPrinted>
  <dcterms:created xsi:type="dcterms:W3CDTF">2021-11-21T14:22:58Z</dcterms:created>
  <dcterms:modified xsi:type="dcterms:W3CDTF">2023-11-17T06:22:19Z</dcterms:modified>
</cp:coreProperties>
</file>