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91" autoAdjust="0"/>
  </p:normalViewPr>
  <p:slideViewPr>
    <p:cSldViewPr>
      <p:cViewPr>
        <p:scale>
          <a:sx n="75" d="100"/>
          <a:sy n="75" d="100"/>
        </p:scale>
        <p:origin x="-238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6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0;&#1048;&#1053;&#1054;&#1058;&#1044;&#1045;&#1051;%20&#1045;&#1081;&#1089;&#1082;&#1086;&#1075;&#1086;%20&#1075;&#1086;&#1088;&#1086;&#1076;&#1089;&#1082;&#1086;&#1075;&#1086;%20&#1087;&#1086;&#1089;&#1077;&#1083;&#1077;&#1085;&#1080;&#1103;\&#1041;&#1070;&#1044;&#1046;&#1045;&#1058;%20&#1044;&#1051;&#1071;%20&#1043;&#1056;&#1040;&#1046;&#1044;&#1040;&#1053;\&#1041;&#1102;&#1076;&#1078;&#1077;&#1090;%20&#1076;&#1083;&#1103;%20&#1075;&#1088;&#1072;&#1078;&#1076;&#1072;&#1085;%20&#1079;&#1072;%202018%20&#1075;&#1086;&#1076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60;&#1048;&#1053;&#1054;&#1058;&#1044;&#1045;&#1051;%20&#1045;&#1081;&#1089;&#1082;&#1086;&#1075;&#1086;%20&#1075;&#1086;&#1088;&#1086;&#1076;&#1089;&#1082;&#1086;&#1075;&#1086;%20&#1087;&#1086;&#1089;&#1077;&#1083;&#1077;&#1085;&#1080;&#1103;\&#1041;&#1070;&#1044;&#1046;&#1045;&#1058;%20&#1044;&#1051;&#1071;%20&#1043;&#1056;&#1040;&#1046;&#1044;&#1040;&#1053;\&#1041;&#1102;&#1076;&#1078;&#1077;&#1090;%20&#1076;&#1083;&#1103;%20&#1075;&#1088;&#1072;&#1078;&#1076;&#1072;&#1085;%20&#1079;&#1072;%202018%20&#1075;&#1086;&#1076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27027027027029E-2"/>
          <c:y val="5.0210131549187624E-2"/>
          <c:w val="0.9504504504504504"/>
          <c:h val="0.68393250367009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Доходы!$B$2</c:f>
              <c:strCache>
                <c:ptCount val="1"/>
                <c:pt idx="0">
                  <c:v>План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13513513513514E-2"/>
                  <c:y val="0.1369402847690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18003096495903E-2"/>
                  <c:y val="0.1303096825719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5704931867918E-2"/>
                  <c:y val="0.12362960719249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Iskoola Pota" pitchFamily="34" charset="0"/>
                    <a:cs typeface="Iskoola Pot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Доходы!$B$3:$B$5</c:f>
              <c:numCache>
                <c:formatCode>General</c:formatCode>
                <c:ptCount val="3"/>
                <c:pt idx="0">
                  <c:v>255.8</c:v>
                </c:pt>
                <c:pt idx="1">
                  <c:v>132.5</c:v>
                </c:pt>
                <c:pt idx="2">
                  <c:v>110.8</c:v>
                </c:pt>
              </c:numCache>
            </c:numRef>
          </c:val>
        </c:ser>
        <c:ser>
          <c:idx val="1"/>
          <c:order val="1"/>
          <c:tx>
            <c:strRef>
              <c:f>Доходы!$C$2</c:f>
              <c:strCache>
                <c:ptCount val="1"/>
                <c:pt idx="0">
                  <c:v>Факт 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018018018018018E-2"/>
                  <c:y val="0.12024021796874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65765765765764E-2"/>
                  <c:y val="0.11355992825546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81869292810482E-2"/>
                  <c:y val="0.15009155167245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Iskoola Pota" pitchFamily="34" charset="0"/>
                    <a:cs typeface="Iskoola Pot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Доходы!$C$3:$C$5</c:f>
              <c:numCache>
                <c:formatCode>General</c:formatCode>
                <c:ptCount val="3"/>
                <c:pt idx="0">
                  <c:v>266.2</c:v>
                </c:pt>
                <c:pt idx="1">
                  <c:v>135.5</c:v>
                </c:pt>
                <c:pt idx="2">
                  <c:v>106.1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gapDepth val="7"/>
        <c:shape val="cylinder"/>
        <c:axId val="96208000"/>
        <c:axId val="96209536"/>
        <c:axId val="0"/>
      </c:bar3DChart>
      <c:catAx>
        <c:axId val="96208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Iskoola Pota" pitchFamily="34" charset="0"/>
                <a:cs typeface="Iskoola Pota" pitchFamily="34" charset="0"/>
              </a:defRPr>
            </a:pPr>
            <a:endParaRPr lang="ru-RU"/>
          </a:p>
        </c:txPr>
        <c:crossAx val="96209536"/>
        <c:crosses val="autoZero"/>
        <c:auto val="1"/>
        <c:lblAlgn val="ctr"/>
        <c:lblOffset val="100"/>
        <c:noMultiLvlLbl val="0"/>
      </c:catAx>
      <c:valAx>
        <c:axId val="9620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208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587957097529429"/>
          <c:y val="0.88666310778949242"/>
          <c:w val="0.47724182532216103"/>
          <c:h val="6.3852095288936345E-2"/>
        </c:manualLayout>
      </c:layout>
      <c:overlay val="0"/>
      <c:txPr>
        <a:bodyPr/>
        <a:lstStyle/>
        <a:p>
          <a:pPr>
            <a:defRPr sz="1800">
              <a:latin typeface="Iskoola Pota" pitchFamily="34" charset="0"/>
              <a:cs typeface="Iskoola Pot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152400" h="50800" prst="softRound"/>
      <a:bevelB w="152400" h="50800" prst="softRound"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8018086167177"/>
          <c:y val="0.10222956337847519"/>
          <c:w val="0.49725574696176078"/>
          <c:h val="0.81433777869542234"/>
        </c:manualLayout>
      </c:layout>
      <c:doughnut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  <a:effectLst>
              <a:glow>
                <a:schemeClr val="accent1">
                  <a:alpha val="92000"/>
                </a:schemeClr>
              </a:glow>
              <a:innerShdw blurRad="241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plastic">
              <a:bevelT w="0" h="69850" prst="softRound"/>
              <a:bevelB w="152400" h="50800" prst="softRound"/>
            </a:sp3d>
          </c:spPr>
          <c:explosion val="5"/>
          <c:dPt>
            <c:idx val="0"/>
            <c:bubble3D val="0"/>
            <c:explosion val="2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>
                  <a:schemeClr val="accent1">
                    <a:alpha val="92000"/>
                  </a:schemeClr>
                </a:glow>
                <a:innerShdw blurRad="241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0" h="69850" prst="softRound"/>
                <a:bevelB w="152400" h="50800" prst="softRound"/>
              </a:sp3d>
            </c:spPr>
          </c:dPt>
          <c:dPt>
            <c:idx val="1"/>
            <c:bubble3D val="0"/>
            <c:explosion val="15"/>
            <c:spPr>
              <a:solidFill>
                <a:srgbClr val="0066FF"/>
              </a:solidFill>
              <a:effectLst>
                <a:glow>
                  <a:schemeClr val="accent1">
                    <a:alpha val="92000"/>
                  </a:schemeClr>
                </a:glow>
                <a:innerShdw blurRad="241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0" h="69850" prst="softRound"/>
                <a:bevelB w="152400" h="50800" prst="softRound"/>
              </a:sp3d>
            </c:spPr>
          </c:dPt>
          <c:dLbls>
            <c:delete val="1"/>
          </c:dLbls>
          <c:cat>
            <c:strRef>
              <c:f>'Расходы по МП'!$E$3:$F$3</c:f>
              <c:strCache>
                <c:ptCount val="2"/>
                <c:pt idx="0">
                  <c:v>Расходы в рамках реализации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'Расходы по МП'!$E$4:$F$4</c:f>
              <c:numCache>
                <c:formatCode>General</c:formatCode>
                <c:ptCount val="2"/>
                <c:pt idx="0">
                  <c:v>464947.5</c:v>
                </c:pt>
                <c:pt idx="1">
                  <c:v>69860.3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56"/>
        <c:holeSize val="35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0.37143</cdr:x>
      <cdr:y>0.19651</cdr:y>
    </cdr:from>
    <cdr:to>
      <cdr:x>0.55238</cdr:x>
      <cdr:y>0.31189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735816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464 947,5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0.59633</cdr:x>
      <cdr:y>0.6785</cdr:y>
    </cdr:from>
    <cdr:to>
      <cdr:x>0.74312</cdr:x>
      <cdr:y>0.79389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80520" y="2880320"/>
          <a:ext cx="1152128" cy="489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69 860,3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0.08481</cdr:y>
    </cdr:from>
    <cdr:to>
      <cdr:x>0.29524</cdr:x>
      <cdr:y>0.42406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60040"/>
          <a:ext cx="231728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в рамках муниципальных программ</a:t>
          </a:r>
        </a:p>
        <a:p xmlns:a="http://schemas.openxmlformats.org/drawingml/2006/main"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(тыс.руб.)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0.72477</cdr:x>
      <cdr:y>0.69547</cdr:y>
    </cdr:from>
    <cdr:to>
      <cdr:x>1</cdr:x>
      <cdr:y>0.9647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2952328"/>
          <a:ext cx="2160240" cy="11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</a:p>
        <a:p xmlns:a="http://schemas.openxmlformats.org/drawingml/2006/main"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(тыс.руб.)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9F47-CB54-4C47-9882-5BDB75BE31E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1BCBC-3E1D-4488-9955-94A35D0E1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0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BCBC-3E1D-4488-9955-94A35D0E16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0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E9EFF">
                <a:lumMod val="95000"/>
                <a:lumOff val="5000"/>
                <a:alpha val="9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3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016224"/>
          </a:xfrm>
        </p:spPr>
        <p:txBody>
          <a:bodyPr>
            <a:normAutofit fontScale="90000"/>
            <a:scene3d>
              <a:camera prst="orthographicFront"/>
              <a:lightRig rig="flat" dir="t"/>
            </a:scene3d>
            <a:sp3d>
              <a:bevelB h="25400" prst="softRound"/>
            </a:sp3d>
          </a:bodyPr>
          <a:lstStyle/>
          <a:p>
            <a:pPr algn="ctr"/>
            <a:r>
              <a:rPr lang="ru-RU" b="1" dirty="0" smtClean="0"/>
              <a:t>Отчет об исполнении бюджета Ейского городского поселения Ейского района за 2018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0891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Муниципальная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«Развитие жилищно-коммунального хозяйства»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157 506,8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капитальный ремонт, ремонт и содержание муниципального жилищного фонда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622,4 тыс.руб.</a:t>
            </a: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фонда капитального ремонта  общего имущества МКД                   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1 119,9 тыс.руб.</a:t>
            </a:r>
          </a:p>
          <a:p>
            <a:pPr marL="0" indent="0">
              <a:buNone/>
            </a:pPr>
            <a:endParaRPr lang="ru-RU" sz="5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развитие сетей водоснабжения и водоотведения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3 233,6 тыс.руб.</a:t>
            </a:r>
          </a:p>
          <a:p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развитие систем теплоснабжения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1 937,5 тыс.руб.</a:t>
            </a:r>
          </a:p>
          <a:p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сбор поверхностных объемов сточных вод в системе канализации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342,2 тыс.руб.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повышение уровня благоустройства территории города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124 547,1 тыс.руб.</a:t>
            </a:r>
          </a:p>
          <a:p>
            <a:pPr marL="0" indent="0"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финансовое обеспечение управленческих функций ЖКХ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24 008,3 тыс.руб.</a:t>
            </a:r>
          </a:p>
          <a:p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ритуальных услуг, участие в организации  деятельности по обращению с твердыми бытовыми отходами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1 695,8 тыс.руб.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971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«Социально-экономическое и территориальное развитие Ейского городского поселения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Ейского района» 7 396,8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64488" cy="40324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развитие территориального общественного самоуправления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1 167,0 тыс.руб.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(расширение) инженерной инфраструктуры                         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2 746,3 тыс.руб.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капитальные вложения о объекты муниципальной собственности            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3 135,3 тыс.руб.</a:t>
            </a: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прочие мероприятия программы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348,2 тыс.руб.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027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«Повышение эффективности управления муниципальной собственностью» 10 004,8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64488" cy="40324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поступление имущества, его содержание и обслуживание, оценка недвижимого имущества, признание права муниципальной собственности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908,6 тыс.руб.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расходы на обеспечение деятельности управления имущественных              и земельных отношений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6 364,2 тыс.руб.</a:t>
            </a: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прочие мероприятия программы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2 732,0 тыс.руб.</a:t>
            </a:r>
          </a:p>
          <a:p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5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«Развитие гражданского общества»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1 489,9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64488" cy="40324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поддержка социально ориентированных некоммерческих организаций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409,6 тыс.руб.</a:t>
            </a:r>
          </a:p>
          <a:p>
            <a:pPr marL="0" indent="0">
              <a:buNone/>
            </a:pP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субсидий бюджетным учреждениям, иным некоммерческим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организациям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149,9 тыс.руб.</a:t>
            </a:r>
          </a:p>
          <a:p>
            <a:pPr marL="0" indent="0"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деятельности общественных организаций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259,7 тыс.руб. 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информирование населения о деятельности органов местного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самоуправления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280,3 тыс.руб.</a:t>
            </a:r>
          </a:p>
          <a:p>
            <a:pPr marL="0" indent="0"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межбюджетные трансферты на организацию и проведение физкультурно-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оздоровительных и спортивны мероприятий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800,0 тыс.руб.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556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512168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«Доступная среда»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899,7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964488" cy="10801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формирование условий для беспрепятственного доступа маломобильных групп населения к объектам и услугам в приоритетных сферах жизнедеятельности  -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899,7 тыс.руб.</a:t>
            </a:r>
          </a:p>
          <a:p>
            <a:pPr marL="0" indent="0">
              <a:buNone/>
            </a:pP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3284986"/>
            <a:ext cx="8914184" cy="19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3848" y="5238825"/>
            <a:ext cx="8964488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изготовление сувенирной и презентационной продукции с символикой города Ейска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397,8 тыс. руб. </a:t>
            </a: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4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«Развитие культуры и молодежной политики»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153 143,7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64488" cy="40324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обеспечение деятельности учреждений культуры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88 831,8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мероприятия молодежной политики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617,5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содействие в трудоустройстве молодежи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1 007,7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работы с молодежью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2 344,1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мероприятия праздничных дней и праздничных дат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8 911,0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укрепление материально-технической базы учреждений культуры и молодежной политики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51 431,6 тыс. руб. </a:t>
            </a: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980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«Развитие, содержание улично-дорожной сети и обеспечение безопасности дорожного движения»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78 865,2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08920"/>
            <a:ext cx="8964488" cy="15841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мероприятия по обеспечению безопасности на дорогах –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6 136,9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капитальный ремонт, ремонт и содержание автомобильных дорог общего пользования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72 728,3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639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«Гармонизация межэтнических и межкультурных отношений в Ейском городском поселении Ейского района»  50,0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8964488" cy="7920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мероприятия по профилактике противодействию терроризма и экстремизма в молодежной среде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50,0 тыс.руб.</a:t>
            </a: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5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528" y="3888420"/>
            <a:ext cx="8640960" cy="151216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«Формирование современной городской среды»  </a:t>
            </a:r>
          </a:p>
          <a:p>
            <a:pPr algn="ctr"/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24 195,8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756" y="5549529"/>
            <a:ext cx="8964488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благоустройства территории Ейского городского поселения Ейского района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24 195,8 тыс.руб.</a:t>
            </a:r>
          </a:p>
          <a:p>
            <a:pPr marL="0" indent="0">
              <a:buFont typeface="Wingdings 2"/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5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/>
              <a:buNone/>
            </a:pP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  <a:t>Структура бюджета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  <a:t>Ейского городского поселения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  <a:t>Ейского района за 2018 год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cs typeface="Iskoola Pot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4926"/>
              </p:ext>
            </p:extLst>
          </p:nvPr>
        </p:nvGraphicFramePr>
        <p:xfrm>
          <a:off x="179515" y="2348880"/>
          <a:ext cx="8640962" cy="421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239"/>
                <a:gridCol w="1685477"/>
                <a:gridCol w="1477228"/>
                <a:gridCol w="1505051"/>
                <a:gridCol w="1299967"/>
              </a:tblGrid>
              <a:tr h="2202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Наименование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План 2018г. (</a:t>
                      </a:r>
                      <a:r>
                        <a:rPr lang="ru-RU" sz="1800" u="none" strike="noStrike" dirty="0" err="1">
                          <a:effectLst/>
                        </a:rPr>
                        <a:t>млн.руб</a:t>
                      </a:r>
                      <a:r>
                        <a:rPr lang="ru-RU" sz="1800" u="none" strike="noStrike" dirty="0">
                          <a:effectLst/>
                        </a:rPr>
                        <a:t>.)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Факт 2018г. (</a:t>
                      </a:r>
                      <a:r>
                        <a:rPr lang="ru-RU" sz="1800" u="none" strike="noStrike" dirty="0" err="1">
                          <a:effectLst/>
                        </a:rPr>
                        <a:t>млн.руб</a:t>
                      </a:r>
                      <a:r>
                        <a:rPr lang="ru-RU" sz="1800" u="none" strike="noStrike" dirty="0">
                          <a:effectLst/>
                        </a:rPr>
                        <a:t>.)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Отклонение </a:t>
                      </a:r>
                      <a:r>
                        <a:rPr lang="ru-RU" sz="1800" u="none" strike="noStrike" dirty="0" smtClean="0">
                          <a:effectLst/>
                        </a:rPr>
                        <a:t>(план-факт), </a:t>
                      </a:r>
                      <a:r>
                        <a:rPr lang="ru-RU" sz="1800" u="none" strike="noStrike" dirty="0">
                          <a:effectLst/>
                        </a:rPr>
                        <a:t>(</a:t>
                      </a:r>
                      <a:r>
                        <a:rPr lang="ru-RU" sz="1800" u="none" strike="noStrike" dirty="0" err="1">
                          <a:effectLst/>
                        </a:rPr>
                        <a:t>млн.руб</a:t>
                      </a:r>
                      <a:r>
                        <a:rPr lang="ru-RU" sz="1800" u="none" strike="noStrike" dirty="0">
                          <a:effectLst/>
                        </a:rPr>
                        <a:t>.)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 smtClean="0">
                          <a:effectLst/>
                        </a:rPr>
                        <a:t>Отклоне-ние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от планового назначения (%)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Доходы бюджета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499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507,9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8,9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101,8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i="1" u="none" strike="noStrike" dirty="0">
                          <a:effectLst/>
                        </a:rPr>
                        <a:t>в том числе собственные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388,2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401,7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13,5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103,5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Расходы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548,6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534,8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-13,8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97,5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Дефицит/профицит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-49,6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-26,96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22,64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54,4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17000">
                          <a:srgbClr val="5E9EFF">
                            <a:lumMod val="95000"/>
                            <a:lumOff val="5000"/>
                            <a:alpha val="97000"/>
                          </a:srgb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48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8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Доходы городского бюджета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за 2018 год (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млн.руб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21412"/>
              </p:ext>
            </p:extLst>
          </p:nvPr>
        </p:nvGraphicFramePr>
        <p:xfrm>
          <a:off x="683568" y="1916833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59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9" y="692697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cs typeface="Iskoola Pota" pitchFamily="34" charset="0"/>
              </a:rPr>
              <a:t/>
            </a:r>
            <a:br>
              <a:rPr lang="ru-RU" sz="4400" b="1" i="1" dirty="0" smtClean="0">
                <a:cs typeface="Iskoola Pota" pitchFamily="34" charset="0"/>
              </a:rPr>
            </a:br>
            <a:r>
              <a:rPr lang="ru-RU" sz="4400" b="1" i="1" dirty="0">
                <a:cs typeface="Iskoola Pota" pitchFamily="34" charset="0"/>
              </a:rPr>
              <a:t/>
            </a:r>
            <a:br>
              <a:rPr lang="ru-RU" sz="4400" b="1" i="1" dirty="0">
                <a:cs typeface="Iskoola Pota" pitchFamily="34" charset="0"/>
              </a:rPr>
            </a:b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  <a:t>Структура собственных доходов </a:t>
            </a:r>
            <a:b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</a:br>
            <a:r>
              <a:rPr lang="ru-RU" sz="3300" b="1" i="1" dirty="0" smtClean="0">
                <a:solidFill>
                  <a:schemeClr val="accent1">
                    <a:lumMod val="50000"/>
                  </a:schemeClr>
                </a:solidFill>
                <a:cs typeface="Iskoola Pota" pitchFamily="34" charset="0"/>
              </a:rPr>
              <a:t>бюджета города Ейска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4" y="1268761"/>
            <a:ext cx="792087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99672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города Ейска за 2018 год</a:t>
            </a:r>
            <a:endParaRPr lang="ru-RU" sz="3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67179"/>
              </p:ext>
            </p:extLst>
          </p:nvPr>
        </p:nvGraphicFramePr>
        <p:xfrm>
          <a:off x="899592" y="2060848"/>
          <a:ext cx="7848872" cy="424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09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"/>
            <a:ext cx="9167999" cy="6876000"/>
          </a:xfrm>
          <a:prstGeom prst="rect">
            <a:avLst/>
          </a:prstGeom>
          <a:noFill/>
          <a:ln w="9525" cmpd="dbl">
            <a:solidFill>
              <a:schemeClr val="bg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Социальная поддержка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отдельных категорий граждан»  5 295,9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7643192" cy="438912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поддержка молодых семей в решении жилищных проблем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1 816,0 тыс.руб.;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улучшение жилищных условий м участников Великой Отечественной Войны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699,9 тыс.руб.;</a:t>
            </a: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дополнительное материальное обеспечение к трудовой  пенсии за выслугу лет лицам, замещавшим муниципальные должности и должности муниципальной службы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2 780,0 тыс.руб.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484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«Комплексное развитие  архитектуры, землеустройства и транспорта» 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7 627,0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эффективное управление земельными ресурсами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933,4 тыс.руб.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развитие пассажирского автотранспорта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316,6 тыс.руб.;</a:t>
            </a:r>
          </a:p>
          <a:p>
            <a:pPr marL="0" indent="0">
              <a:buNone/>
            </a:pPr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создание условий для устойчивого развития территории на основе генерального плана города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1 503,3 тыс.руб.</a:t>
            </a:r>
          </a:p>
          <a:p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расходы деятельность управления архитектуры и градостроительства                       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4 873,7 тыс.руб.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306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Муниципальная 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программа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«Обеспечение безопасности населения» </a:t>
            </a:r>
            <a:b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18 074,1 тыс.руб.</a:t>
            </a:r>
            <a:endParaRPr lang="ru-RU" sz="3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расходы на обеспечение деятельности МБУ «Службы спасения»   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15 632,4 тыс.руб.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предупреждение и ликвидация последствий  ЧС и стихийных бедствий  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1 443,8 тыс.руб.;</a:t>
            </a:r>
          </a:p>
          <a:p>
            <a:endParaRPr lang="ru-RU" sz="1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прогнозирование, снижение рисков и смягчение последствий ЧС природного и техногенного характера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830,0 тыс.руб.</a:t>
            </a:r>
          </a:p>
          <a:p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мероприятия в области водных отношений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137,9 тыс.руб.</a:t>
            </a:r>
          </a:p>
          <a:p>
            <a:endParaRPr lang="ru-RU" sz="10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прочие мероприятия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30,0 тыс.руб.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36096" y="1916832"/>
            <a:ext cx="3528392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972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459</TotalTime>
  <Words>662</Words>
  <Application>Microsoft Office PowerPoint</Application>
  <PresentationFormat>Экран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Отчет об исполнении бюджета Ейского городского поселения Ейского района за 2018 год</vt:lpstr>
      <vt:lpstr>Структура бюджета  Ейского городского поселения  Ейского района за 2018 год </vt:lpstr>
      <vt:lpstr>Доходы городского бюджета  за 2018 год (млн.руб.)</vt:lpstr>
      <vt:lpstr>  Структура собственных доходов  бюджета города Ейска  </vt:lpstr>
      <vt:lpstr>Расходы бюджета города Ейска за 2018 год</vt:lpstr>
      <vt:lpstr>Презентация PowerPoint</vt:lpstr>
      <vt:lpstr>Муниципальная программа  "Социальная поддержка отдельных категорий граждан»  5 295,9 тыс.руб.</vt:lpstr>
      <vt:lpstr>Муниципальная программа  «Комплексное развитие  архитектуры, землеустройства и транспорта»   7 627,0 тыс.руб.</vt:lpstr>
      <vt:lpstr>Муниципальная программа «Обеспечение безопасности населения»  18 074,1 тыс.руб.</vt:lpstr>
      <vt:lpstr>Муниципальная программа «Развитие жилищно-коммунального хозяйства»  157 506,8 тыс.руб.</vt:lpstr>
      <vt:lpstr> Муниципальная программа «Социально-экономическое и территориальное развитие Ейского городского поселения  Ейского района» 7 396,8 тыс.руб.</vt:lpstr>
      <vt:lpstr> Муниципальная программа «Повышение эффективности управления муниципальной собственностью» 10 004,8 тыс.руб.</vt:lpstr>
      <vt:lpstr>Муниципальная программа «Развитие гражданского общества»  1 489,9 тыс.руб.</vt:lpstr>
      <vt:lpstr>Муниципальная программа «Доступная среда»  899,7 тыс.руб.</vt:lpstr>
      <vt:lpstr>Муниципальная программа «Развитие культуры и молодежной политики»  153 143,7 тыс.руб.</vt:lpstr>
      <vt:lpstr>Муниципальная программа «Развитие, содержание улично-дорожной сети и обеспечение безопасности дорожного движения»  78 865,2 тыс.руб.</vt:lpstr>
      <vt:lpstr>Муниципальная программа «Гармонизация межэтнических и межкультурных отношений в Ейском городском поселении Ейского района»  50,0 тыс.руб.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Ейского городского поселения Ейского района</dc:title>
  <dc:creator>User10</dc:creator>
  <cp:lastModifiedBy>User10</cp:lastModifiedBy>
  <cp:revision>35</cp:revision>
  <dcterms:created xsi:type="dcterms:W3CDTF">2020-04-20T13:38:55Z</dcterms:created>
  <dcterms:modified xsi:type="dcterms:W3CDTF">2020-04-22T14:50:39Z</dcterms:modified>
</cp:coreProperties>
</file>