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12192000" cy="6858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276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all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2022 год</c:v>
                </c:pt>
              </c:strCache>
            </c:strRef>
          </c:tx>
          <c:explosion val="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D1E7-46D7-A901-02F04A3889B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2-D1E7-46D7-A901-02F04A3889B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D1E7-46D7-A901-02F04A3889B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4-D1E7-46D7-A901-02F04A3889BD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D1E7-46D7-A901-02F04A3889BD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6-D1E7-46D7-A901-02F04A3889BD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D1E7-46D7-A901-02F04A3889BD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D1E7-46D7-A901-02F04A3889BD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2-D1E7-46D7-A901-02F04A3889BD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D1E7-46D7-A901-02F04A3889BD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4-D1E7-46D7-A901-02F04A3889BD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5-D1E7-46D7-A901-02F04A3889BD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6-D1E7-46D7-A901-02F04A3889BD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7-D1E7-46D7-A901-02F04A3889BD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Лист1!$A$2:$A$8</c:f>
              <c:strCache>
                <c:ptCount val="7"/>
                <c:pt idx="0">
                  <c:v>НДФЛ, 220,7 млн.руб.</c:v>
                </c:pt>
                <c:pt idx="1">
                  <c:v>Акцизы, 21,0 млн.руб.</c:v>
                </c:pt>
                <c:pt idx="2">
                  <c:v>Налог на имущество физ.лиц, 49,5 млн.руб</c:v>
                </c:pt>
                <c:pt idx="3">
                  <c:v>Земельный налог, 59,4 млн.руб.</c:v>
                </c:pt>
                <c:pt idx="4">
                  <c:v>Аренда земли, 46,6 млн.руб</c:v>
                </c:pt>
                <c:pt idx="5">
                  <c:v>Аренда имущества, 71,2 млн.руб.</c:v>
                </c:pt>
                <c:pt idx="6">
                  <c:v>Прочие доходы,33,6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220691.4</c:v>
                </c:pt>
                <c:pt idx="1">
                  <c:v>21050.5</c:v>
                </c:pt>
                <c:pt idx="2">
                  <c:v>49468.6</c:v>
                </c:pt>
                <c:pt idx="3">
                  <c:v>59366.2</c:v>
                </c:pt>
                <c:pt idx="4">
                  <c:v>46598.5</c:v>
                </c:pt>
                <c:pt idx="5">
                  <c:v>71242.399999999994</c:v>
                </c:pt>
                <c:pt idx="6">
                  <c:v>33644.600000000064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1E7-46D7-A901-02F04A3889BD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9199030890369471"/>
          <c:y val="0.19117248454692348"/>
          <c:w val="0.36473733091055927"/>
          <c:h val="0.74135535663905205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4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4F54-452F-8D89-9ADA568F906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4F54-452F-8D89-9ADA568F906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2-4F54-452F-8D89-9ADA568F906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4-4F54-452F-8D89-9ADA568F9066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4F54-452F-8D89-9ADA568F9066}"/>
                </c:ext>
              </c:extLst>
            </c:dLbl>
            <c:dLbl>
              <c:idx val="1"/>
              <c:layout>
                <c:manualLayout>
                  <c:x val="-0.11025641025641025"/>
                  <c:y val="0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F54-452F-8D89-9ADA568F9066}"/>
                </c:ext>
              </c:extLst>
            </c:dLbl>
            <c:dLbl>
              <c:idx val="2"/>
              <c:layout>
                <c:manualLayout>
                  <c:x val="-7.6923076923076927E-2"/>
                  <c:y val="0.14276012597546128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EF48439B-BB81-4B34-AEDD-AC6AC335A8ED}" type="CATEGORYNAME">
                      <a:rPr lang="ru-RU" smtClean="0"/>
                      <a:pPr>
                        <a:defRPr>
                          <a:solidFill>
                            <a:schemeClr val="accent1"/>
                          </a:solidFill>
                        </a:defRPr>
                      </a:pPr>
                      <a:t>[ИМЯ КАТЕГОРИИ]</a:t>
                    </a:fld>
                    <a:endParaRPr lang="ru-RU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4F54-452F-8D89-9ADA568F9066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4-4F54-452F-8D89-9ADA568F9066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Дотации, 24,3 млн.руб.</c:v>
                </c:pt>
                <c:pt idx="1">
                  <c:v>Целевые субсидии и иные межбюджетные трансферты, 131,6 млн.руб.</c:v>
                </c:pt>
                <c:pt idx="2">
                  <c:v>Сувенции,0,7 млн.руб.</c:v>
                </c:pt>
                <c:pt idx="3">
                  <c:v>Иные межбюдженые трансферты, 15,9 млн.руб.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24285.9</c:v>
                </c:pt>
                <c:pt idx="1">
                  <c:v>131578.9</c:v>
                </c:pt>
                <c:pt idx="2">
                  <c:v>734.5</c:v>
                </c:pt>
                <c:pt idx="3">
                  <c:v>15904.8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F54-452F-8D89-9ADA568F9066}"/>
            </c:ext>
          </c:extLst>
        </c:ser>
        <c:dLbls>
          <c:dLblPos val="out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51180446194225715"/>
          <c:y val="5.515340136889005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all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2022 год</c:v>
                </c:pt>
              </c:strCache>
            </c:strRef>
          </c:tx>
          <c:explosion val="14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F396-44C8-A7B4-CA9D7DE30EE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2-F396-44C8-A7B4-CA9D7DE30EE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F396-44C8-A7B4-CA9D7DE30EE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4-F396-44C8-A7B4-CA9D7DE30EE4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F396-44C8-A7B4-CA9D7DE30EE4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6-F396-44C8-A7B4-CA9D7DE30EE4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F396-44C8-A7B4-CA9D7DE30EE4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2-F396-44C8-A7B4-CA9D7DE30EE4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F396-44C8-A7B4-CA9D7DE30EE4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4-F396-44C8-A7B4-CA9D7DE30EE4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5-F396-44C8-A7B4-CA9D7DE30EE4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6-F396-44C8-A7B4-CA9D7DE30EE4}"/>
                </c:ext>
              </c:extLst>
            </c:dLbl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Лист1!$A$2:$A$7</c:f>
              <c:strCache>
                <c:ptCount val="6"/>
                <c:pt idx="0">
                  <c:v>Жилищно-коммунальное хозяйство, 280,4 млн.руб</c:v>
                </c:pt>
                <c:pt idx="1">
                  <c:v>Дорожное хозяйство, 86,3 млн.руб</c:v>
                </c:pt>
                <c:pt idx="2">
                  <c:v>Культура и молодёжная политика, 119,2 млн.руб</c:v>
                </c:pt>
                <c:pt idx="3">
                  <c:v>Соц.поддержка населения, 55,4 млн.руб.</c:v>
                </c:pt>
                <c:pt idx="4">
                  <c:v>Общегосударственные вопросы, 87,5 млн.руб</c:v>
                </c:pt>
                <c:pt idx="5">
                  <c:v>Прочие расходы, 47,7 млн.руб.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280382.59999999998</c:v>
                </c:pt>
                <c:pt idx="1">
                  <c:v>86322.5</c:v>
                </c:pt>
                <c:pt idx="2">
                  <c:v>119229.8</c:v>
                </c:pt>
                <c:pt idx="3">
                  <c:v>55436.7</c:v>
                </c:pt>
                <c:pt idx="4">
                  <c:v>87552.9</c:v>
                </c:pt>
                <c:pt idx="5">
                  <c:v>47699.199999999997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396-44C8-A7B4-CA9D7DE30EE4}"/>
            </c:ext>
          </c:extLst>
        </c:ser>
        <c:dLbls>
          <c:dLblPos val="out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79898394912174431"/>
          <c:y val="8.2587749483826571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all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2022 год</c:v>
                </c:pt>
              </c:strCache>
            </c:strRef>
          </c:tx>
          <c:dPt>
            <c:idx val="0"/>
            <c:bubble3D val="0"/>
            <c:explosion val="6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4-05D3-4127-8188-523B648E37D6}"/>
              </c:ext>
            </c:extLst>
          </c:dPt>
          <c:dPt>
            <c:idx val="1"/>
            <c:bubble3D val="0"/>
            <c:explosion val="5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2-05D3-4127-8188-523B648E37D6}"/>
              </c:ext>
            </c:extLst>
          </c:dPt>
          <c:dPt>
            <c:idx val="2"/>
            <c:bubble3D val="0"/>
            <c:explosion val="13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05D3-4127-8188-523B648E37D6}"/>
              </c:ext>
            </c:extLst>
          </c:dPt>
          <c:dPt>
            <c:idx val="3"/>
            <c:bubble3D val="0"/>
            <c:explosion val="13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05D3-4127-8188-523B648E37D6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4-05D3-4127-8188-523B648E37D6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2-05D3-4127-8188-523B648E37D6}"/>
                </c:ext>
              </c:extLst>
            </c:dLbl>
            <c:dLbl>
              <c:idx val="2"/>
              <c:layout>
                <c:manualLayout>
                  <c:x val="-0.21410256410256409"/>
                  <c:y val="-0.1761870905159566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7997435897435898"/>
                      <c:h val="0.1733105006746833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05D3-4127-8188-523B648E37D6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05D3-4127-8188-523B648E37D6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Жилищное хозяйство, 7,8 млн.руб.</c:v>
                </c:pt>
                <c:pt idx="1">
                  <c:v>Коммунальное хозяйство, 30,5 млн.руб.</c:v>
                </c:pt>
                <c:pt idx="2">
                  <c:v>Благоустройство, 213,9 млн.руб.</c:v>
                </c:pt>
                <c:pt idx="3">
                  <c:v>Другие вопросы в области ЖКХ, 28,2 млн.руб.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7845</c:v>
                </c:pt>
                <c:pt idx="1">
                  <c:v>30496</c:v>
                </c:pt>
                <c:pt idx="2">
                  <c:v>213864.2</c:v>
                </c:pt>
                <c:pt idx="3">
                  <c:v>28177.5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5D3-4127-8188-523B648E37D6}"/>
            </c:ext>
          </c:extLst>
        </c:ser>
        <c:dLbls>
          <c:dLblPos val="out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Бюджетные кредиты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Лист1!$A$2:$A$3</c:f>
              <c:numCache>
                <c:formatCode>m/d/yyyy</c:formatCode>
                <c:ptCount val="2"/>
                <c:pt idx="0">
                  <c:v>44562</c:v>
                </c:pt>
                <c:pt idx="1">
                  <c:v>44927</c:v>
                </c:pt>
              </c:numCache>
            </c:num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18550.2</c:v>
                </c:pt>
                <c:pt idx="1">
                  <c:v>43560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A89-4C97-BD0F-B0BB37B5FF15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Кредиты коммерческих организаций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Лист1!$A$2:$A$3</c:f>
              <c:numCache>
                <c:formatCode>m/d/yyyy</c:formatCode>
                <c:ptCount val="2"/>
                <c:pt idx="0">
                  <c:v>44562</c:v>
                </c:pt>
                <c:pt idx="1">
                  <c:v>44927</c:v>
                </c:pt>
              </c:numCache>
            </c:num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43560</c:v>
                </c:pt>
                <c:pt idx="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A89-4C97-BD0F-B0BB37B5FF1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637215272"/>
        <c:axId val="637215992"/>
        <c:axId val="0"/>
      </c:bar3DChart>
      <c:dateAx>
        <c:axId val="637215272"/>
        <c:scaling>
          <c:orientation val="minMax"/>
        </c:scaling>
        <c:delete val="0"/>
        <c:axPos val="b"/>
        <c:numFmt formatCode="m/d/yyyy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37215992"/>
        <c:crosses val="autoZero"/>
        <c:auto val="1"/>
        <c:lblOffset val="100"/>
        <c:baseTimeUnit val="years"/>
      </c:dateAx>
      <c:valAx>
        <c:axId val="6372159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372152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4/26/2023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4/26/2023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4/26/2023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4/26/2023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4/26/2023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4/26/2023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rgbClr val="78F4D7"/>
            </a:gs>
            <a:gs pos="55000">
              <a:schemeClr val="tx2">
                <a:lumMod val="75000"/>
              </a:schemeClr>
            </a:gs>
            <a:gs pos="90000">
              <a:schemeClr val="tx2">
                <a:lumMod val="20000"/>
                <a:lumOff val="80000"/>
              </a:schemeClr>
            </a:gs>
            <a:gs pos="100000">
              <a:schemeClr val="tx2">
                <a:lumMod val="40000"/>
                <a:lumOff val="6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4/26/2023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76424" y="182880"/>
            <a:ext cx="8791575" cy="500137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Book Antiqua" panose="02040602050305030304" pitchFamily="18" charset="0"/>
                <a:ea typeface="Yu Gothic Medium" panose="020B0500000000000000" pitchFamily="34" charset="-128"/>
                <a:cs typeface="Times New Roman" panose="02020603050405020304" pitchFamily="18" charset="0"/>
              </a:rPr>
              <a:t>Отчёт об исполнении бюджета </a:t>
            </a:r>
            <a:r>
              <a:rPr lang="ru-RU" b="1" dirty="0" err="1">
                <a:solidFill>
                  <a:schemeClr val="bg1"/>
                </a:solidFill>
                <a:latin typeface="Book Antiqua" panose="02040602050305030304" pitchFamily="18" charset="0"/>
                <a:ea typeface="Yu Gothic Medium" panose="020B0500000000000000" pitchFamily="34" charset="-128"/>
                <a:cs typeface="Times New Roman" panose="02020603050405020304" pitchFamily="18" charset="0"/>
              </a:rPr>
              <a:t>ейского</a:t>
            </a:r>
            <a:r>
              <a:rPr lang="ru-RU" b="1" dirty="0">
                <a:solidFill>
                  <a:schemeClr val="bg1"/>
                </a:solidFill>
                <a:latin typeface="Book Antiqua" panose="02040602050305030304" pitchFamily="18" charset="0"/>
                <a:ea typeface="Yu Gothic Medium" panose="020B0500000000000000" pitchFamily="34" charset="-128"/>
                <a:cs typeface="Times New Roman" panose="02020603050405020304" pitchFamily="18" charset="0"/>
              </a:rPr>
              <a:t> городского поселения </a:t>
            </a:r>
            <a:r>
              <a:rPr lang="ru-RU" b="1" dirty="0" err="1">
                <a:solidFill>
                  <a:schemeClr val="bg1"/>
                </a:solidFill>
                <a:latin typeface="Book Antiqua" panose="02040602050305030304" pitchFamily="18" charset="0"/>
                <a:ea typeface="Yu Gothic Medium" panose="020B0500000000000000" pitchFamily="34" charset="-128"/>
                <a:cs typeface="Times New Roman" panose="02020603050405020304" pitchFamily="18" charset="0"/>
              </a:rPr>
              <a:t>ейского</a:t>
            </a:r>
            <a:r>
              <a:rPr lang="ru-RU" b="1" dirty="0">
                <a:solidFill>
                  <a:schemeClr val="bg1"/>
                </a:solidFill>
                <a:latin typeface="Book Antiqua" panose="02040602050305030304" pitchFamily="18" charset="0"/>
                <a:ea typeface="Yu Gothic Medium" panose="020B0500000000000000" pitchFamily="34" charset="-128"/>
                <a:cs typeface="Times New Roman" panose="02020603050405020304" pitchFamily="18" charset="0"/>
              </a:rPr>
              <a:t> района </a:t>
            </a:r>
            <a:br>
              <a:rPr lang="ru-RU" b="1" dirty="0">
                <a:solidFill>
                  <a:schemeClr val="bg1"/>
                </a:solidFill>
                <a:latin typeface="Book Antiqua" panose="02040602050305030304" pitchFamily="18" charset="0"/>
                <a:ea typeface="Yu Gothic Medium" panose="020B0500000000000000" pitchFamily="34" charset="-128"/>
                <a:cs typeface="Times New Roman" panose="02020603050405020304" pitchFamily="18" charset="0"/>
              </a:rPr>
            </a:br>
            <a:r>
              <a:rPr lang="ru-RU" b="1" dirty="0">
                <a:solidFill>
                  <a:schemeClr val="bg1"/>
                </a:solidFill>
                <a:latin typeface="Book Antiqua" panose="02040602050305030304" pitchFamily="18" charset="0"/>
                <a:ea typeface="Yu Gothic Medium" panose="020B0500000000000000" pitchFamily="34" charset="-128"/>
                <a:cs typeface="Times New Roman" panose="02020603050405020304" pitchFamily="18" charset="0"/>
              </a:rPr>
              <a:t>за 2022 год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76424" y="6003234"/>
            <a:ext cx="8791575" cy="469127"/>
          </a:xfrm>
        </p:spPr>
        <p:txBody>
          <a:bodyPr>
            <a:normAutofit/>
          </a:bodyPr>
          <a:lstStyle/>
          <a:p>
            <a:pPr algn="ctr"/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 апреля 2023 года</a:t>
            </a:r>
          </a:p>
        </p:txBody>
      </p:sp>
    </p:spTree>
    <p:extLst>
      <p:ext uri="{BB962C8B-B14F-4D97-AF65-F5344CB8AC3E}">
        <p14:creationId xmlns:p14="http://schemas.microsoft.com/office/powerpoint/2010/main" val="42222526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938C9C-FBC7-5514-DF53-02CCFEEE5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448281"/>
          </a:xfrm>
        </p:spPr>
        <p:txBody>
          <a:bodyPr>
            <a:normAutofit/>
          </a:bodyPr>
          <a:lstStyle/>
          <a:p>
            <a:pPr algn="ctr"/>
            <a:r>
              <a:rPr lang="ru-RU" sz="2400" dirty="0">
                <a:solidFill>
                  <a:schemeClr val="bg1"/>
                </a:solidFill>
              </a:rPr>
              <a:t>Коммунальное хозяйство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744F5B2-F929-B2D3-AC93-AA1D6827E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988540"/>
            <a:ext cx="10457464" cy="540402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1800" dirty="0">
                <a:solidFill>
                  <a:schemeClr val="bg1"/>
                </a:solidFill>
                <a:latin typeface="Palatino Linotype" panose="02040502050505030304" pitchFamily="18" charset="0"/>
              </a:rPr>
              <a:t>Расходы по разделу коммунальное хозяйство в 2022 году составили </a:t>
            </a:r>
            <a:r>
              <a:rPr lang="ru-RU" sz="1800" b="1" u="sng" dirty="0">
                <a:solidFill>
                  <a:schemeClr val="bg1"/>
                </a:solidFill>
                <a:latin typeface="Palatino Linotype" panose="02040502050505030304" pitchFamily="18" charset="0"/>
              </a:rPr>
              <a:t>30 496,0 тыс. руб</a:t>
            </a:r>
            <a:r>
              <a:rPr lang="ru-RU" sz="1800" dirty="0">
                <a:solidFill>
                  <a:schemeClr val="bg1"/>
                </a:solidFill>
                <a:latin typeface="Palatino Linotype" panose="02040502050505030304" pitchFamily="18" charset="0"/>
              </a:rPr>
              <a:t>., в т.ч.:</a:t>
            </a:r>
          </a:p>
          <a:p>
            <a:pPr marL="0" indent="0">
              <a:buNone/>
            </a:pPr>
            <a:r>
              <a:rPr lang="ru-RU" sz="1800" u="sng" dirty="0">
                <a:solidFill>
                  <a:schemeClr val="bg1"/>
                </a:solidFill>
                <a:latin typeface="Palatino Linotype" panose="02040502050505030304" pitchFamily="18" charset="0"/>
              </a:rPr>
              <a:t>16 500,0 тыс. рублей </a:t>
            </a:r>
            <a:r>
              <a:rPr lang="ru-RU" sz="1800" dirty="0">
                <a:solidFill>
                  <a:schemeClr val="bg1"/>
                </a:solidFill>
                <a:latin typeface="Palatino Linotype" panose="02040502050505030304" pitchFamily="18" charset="0"/>
              </a:rPr>
              <a:t>– изготовление проектно-сметной документации на строительство сетей водоотведения в пос. Морском;</a:t>
            </a:r>
          </a:p>
          <a:p>
            <a:pPr marL="0" indent="0">
              <a:buNone/>
            </a:pPr>
            <a:r>
              <a:rPr lang="ru-RU" sz="1800" u="sng" dirty="0">
                <a:solidFill>
                  <a:schemeClr val="bg1"/>
                </a:solidFill>
                <a:latin typeface="Palatino Linotype" panose="02040502050505030304" pitchFamily="18" charset="0"/>
              </a:rPr>
              <a:t>2 190,0 тыс. руб</a:t>
            </a:r>
            <a:r>
              <a:rPr lang="ru-RU" sz="1800" dirty="0">
                <a:solidFill>
                  <a:schemeClr val="bg1"/>
                </a:solidFill>
                <a:latin typeface="Palatino Linotype" panose="02040502050505030304" pitchFamily="18" charset="0"/>
              </a:rPr>
              <a:t>. – изготовление п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роектно-сметной документации на строительство сетей водоснабжения и водоотведения индивидуальной жилой застройки в границах улиц Парниковая, Центральная, Клименко, Куйбышева в пос. Краснофлотский;</a:t>
            </a:r>
          </a:p>
          <a:p>
            <a:pPr marL="0" indent="0">
              <a:buNone/>
            </a:pPr>
            <a:r>
              <a:rPr lang="ru-RU" sz="18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819,0 тыс. рублей 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– приобретение контейнеров для раздельного сбора мусора;</a:t>
            </a:r>
          </a:p>
          <a:p>
            <a:pPr marL="0" indent="0">
              <a:buNone/>
            </a:pPr>
            <a:r>
              <a:rPr lang="ru-RU" sz="1800" b="0" i="0" u="sng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5 456,1 тыс. рублей 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ремонт, капитальный ремонт сетей водоснабжения и водоотведения, в т.ч. числе изготовление проектно-сметной документации; </a:t>
            </a:r>
          </a:p>
          <a:p>
            <a:pPr marL="0" indent="0">
              <a:buNone/>
            </a:pPr>
            <a:r>
              <a:rPr lang="ru-RU" sz="1800" b="0" i="0" u="sng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5 030,9 тыс. рублей 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развитие (расширение) инженерной инфраструктуры (проектны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е работы, инженерно-геологические изыскания, проведение гос. экспертизы в целях дальнейшего строительства объектов коммунальной инфраструктуры);</a:t>
            </a:r>
          </a:p>
          <a:p>
            <a:pPr marL="0" indent="0">
              <a:buNone/>
            </a:pPr>
            <a:r>
              <a:rPr lang="ru-RU" sz="1800" b="0" i="0" u="sng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500,0 тыс. рублей 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субсиди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я МУП «ККБУ» на возмещение недополученных доходов по обработке, утилизации, обезвреживанию твёрдых коммунальных бытовых отходов. </a:t>
            </a:r>
            <a:endParaRPr lang="ru-RU" sz="1800" b="0" i="0" u="none" strike="noStrike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800" dirty="0">
              <a:solidFill>
                <a:schemeClr val="bg1"/>
              </a:solidFill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71676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7C678E-C01D-264A-C160-23F29752D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448281"/>
          </a:xfrm>
        </p:spPr>
        <p:txBody>
          <a:bodyPr>
            <a:noAutofit/>
          </a:bodyPr>
          <a:lstStyle/>
          <a:p>
            <a:pPr algn="ctr"/>
            <a:r>
              <a:rPr lang="ru-RU" sz="3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благоустройство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14D1C74-42E1-CE63-775F-898EF7D8FD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8426" y="1066799"/>
            <a:ext cx="10368985" cy="536349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1600" dirty="0">
                <a:solidFill>
                  <a:schemeClr val="bg1"/>
                </a:solidFill>
                <a:latin typeface="Palatino Linotype" panose="02040502050505030304" pitchFamily="18" charset="0"/>
              </a:rPr>
              <a:t>Расходы на благоустройство городских территорий в 2022 году составили 213 864,2 тыс. рублей, в т.ч.:</a:t>
            </a:r>
          </a:p>
          <a:p>
            <a:pPr marL="0" indent="0">
              <a:buNone/>
            </a:pPr>
            <a:r>
              <a:rPr lang="ru-RU" sz="1600" dirty="0">
                <a:solidFill>
                  <a:schemeClr val="bg1"/>
                </a:solidFill>
                <a:latin typeface="Palatino Linotype" panose="02040502050505030304" pitchFamily="18" charset="0"/>
              </a:rPr>
              <a:t>72 357,7 тыс. рублей – санитарное содержание городских территорий;</a:t>
            </a:r>
          </a:p>
          <a:p>
            <a:pPr marL="0" indent="0">
              <a:buNone/>
            </a:pPr>
            <a:r>
              <a:rPr lang="ru-RU" sz="1600" dirty="0">
                <a:solidFill>
                  <a:schemeClr val="bg1"/>
                </a:solidFill>
                <a:latin typeface="Palatino Linotype" panose="02040502050505030304" pitchFamily="18" charset="0"/>
              </a:rPr>
              <a:t>16 074,6 тыс. рублей – озеленение городских территорий;</a:t>
            </a:r>
          </a:p>
          <a:p>
            <a:pPr marL="0" indent="0">
              <a:buNone/>
            </a:pPr>
            <a:r>
              <a:rPr lang="ru-RU" sz="1600" dirty="0">
                <a:solidFill>
                  <a:schemeClr val="bg1"/>
                </a:solidFill>
                <a:latin typeface="Palatino Linotype" panose="02040502050505030304" pitchFamily="18" charset="0"/>
              </a:rPr>
              <a:t>46 725,1 тыс. рублей – уличное освещение городских территорий (электроэнергия и техническое обслуживание);</a:t>
            </a:r>
          </a:p>
          <a:p>
            <a:pPr marL="0" indent="0">
              <a:buNone/>
            </a:pPr>
            <a:r>
              <a:rPr lang="ru-RU" sz="1600" dirty="0">
                <a:solidFill>
                  <a:schemeClr val="bg1"/>
                </a:solidFill>
                <a:latin typeface="Palatino Linotype" panose="02040502050505030304" pitchFamily="18" charset="0"/>
              </a:rPr>
              <a:t>52 609,3 тыс. рублей – благоустройство территорий в рамках программы «Формирование современной городской среды» (в т.ч. благоустройство площади Молодёжной);</a:t>
            </a:r>
          </a:p>
          <a:p>
            <a:pPr marL="0" indent="0">
              <a:buNone/>
            </a:pPr>
            <a:r>
              <a:rPr lang="ru-RU" sz="1600" dirty="0">
                <a:solidFill>
                  <a:schemeClr val="bg1"/>
                </a:solidFill>
                <a:latin typeface="Palatino Linotype" panose="02040502050505030304" pitchFamily="18" charset="0"/>
              </a:rPr>
              <a:t>7 438,9 тыс. рублей – содержание, ремонт малых архитектурных форм, памятников, объектов благоустройства на территории города;</a:t>
            </a:r>
          </a:p>
          <a:p>
            <a:pPr marL="0" indent="0">
              <a:buNone/>
            </a:pPr>
            <a:r>
              <a:rPr lang="ru-RU" sz="1600" dirty="0">
                <a:solidFill>
                  <a:schemeClr val="bg1"/>
                </a:solidFill>
                <a:latin typeface="Palatino Linotype" panose="02040502050505030304" pitchFamily="18" charset="0"/>
              </a:rPr>
              <a:t>2 507,9 тыс. рублей – содержание территорий городских кладбищ;</a:t>
            </a:r>
          </a:p>
          <a:p>
            <a:pPr marL="0" indent="0">
              <a:buNone/>
            </a:pPr>
            <a:r>
              <a:rPr lang="ru-RU" sz="1600" dirty="0">
                <a:solidFill>
                  <a:schemeClr val="bg1"/>
                </a:solidFill>
                <a:latin typeface="Palatino Linotype" panose="02040502050505030304" pitchFamily="18" charset="0"/>
              </a:rPr>
              <a:t>4 548,0 тыс. рублей – содержание территории городского пляжа;</a:t>
            </a:r>
          </a:p>
          <a:p>
            <a:pPr marL="0" indent="0">
              <a:buNone/>
            </a:pPr>
            <a:r>
              <a:rPr lang="ru-RU" sz="1600" dirty="0">
                <a:solidFill>
                  <a:schemeClr val="bg1"/>
                </a:solidFill>
                <a:latin typeface="Palatino Linotype" panose="02040502050505030304" pitchFamily="18" charset="0"/>
              </a:rPr>
              <a:t>4 378,1 тыс. рублей – благоустройство территорий за счёт средств курортного сбора;</a:t>
            </a:r>
          </a:p>
          <a:p>
            <a:pPr marL="0" indent="0">
              <a:buNone/>
            </a:pPr>
            <a:r>
              <a:rPr lang="ru-RU" sz="1600" dirty="0">
                <a:solidFill>
                  <a:schemeClr val="bg1"/>
                </a:solidFill>
                <a:latin typeface="Palatino Linotype" panose="02040502050505030304" pitchFamily="18" charset="0"/>
              </a:rPr>
              <a:t>3 998,7 тыс. рублей – благоустройство и приобретение детских спортивных площадок;</a:t>
            </a:r>
          </a:p>
          <a:p>
            <a:pPr marL="0" indent="0">
              <a:buNone/>
            </a:pPr>
            <a:r>
              <a:rPr lang="ru-RU" sz="1600" dirty="0">
                <a:solidFill>
                  <a:schemeClr val="bg1"/>
                </a:solidFill>
                <a:latin typeface="Palatino Linotype" panose="02040502050505030304" pitchFamily="18" charset="0"/>
              </a:rPr>
              <a:t>3 225,9 тыс. рублей – прочее благоустройство.</a:t>
            </a:r>
          </a:p>
          <a:p>
            <a:pPr marL="0" indent="0">
              <a:buNone/>
            </a:pPr>
            <a:endParaRPr lang="ru-RU" sz="2000" dirty="0">
              <a:solidFill>
                <a:schemeClr val="bg1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ru-RU" sz="2000" dirty="0">
              <a:solidFill>
                <a:schemeClr val="bg1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ru-RU" sz="2000" dirty="0">
              <a:solidFill>
                <a:schemeClr val="bg1"/>
              </a:solidFill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40076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A2CE21-6097-AC1F-0B21-5D7B93AC24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448281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dirty="0">
                <a:solidFill>
                  <a:schemeClr val="bg1"/>
                </a:solidFill>
                <a:latin typeface="Palatino Linotype" panose="02040502050505030304" pitchFamily="18" charset="0"/>
              </a:rPr>
              <a:t>Культура и молодёжная политика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1A8BF55-1AAF-BACF-CF24-6A8E860ED3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066799"/>
            <a:ext cx="9905999" cy="47244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>
                <a:solidFill>
                  <a:schemeClr val="bg1"/>
                </a:solidFill>
                <a:latin typeface="Palatino Linotype" panose="02040502050505030304" pitchFamily="18" charset="0"/>
              </a:rPr>
              <a:t>Расходы по отрасли «Культура и молодёжная политика» в 2022 году составили 119 071,1 тыс. рублей, в т.ч.: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bg1"/>
                </a:solidFill>
                <a:latin typeface="Palatino Linotype" panose="02040502050505030304" pitchFamily="18" charset="0"/>
              </a:rPr>
              <a:t>98 952,9 тыс. рублей – содержание 6 учреждений отрасли культуры и молодёжной политики;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bg1"/>
                </a:solidFill>
                <a:latin typeface="Palatino Linotype" panose="02040502050505030304" pitchFamily="18" charset="0"/>
              </a:rPr>
              <a:t>5 188,5 тыс. рублей – проведение общегородских праздничных мероприятий;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bg1"/>
                </a:solidFill>
                <a:latin typeface="Palatino Linotype" panose="02040502050505030304" pitchFamily="18" charset="0"/>
              </a:rPr>
              <a:t>11 230,5 тыс. рублей – укрепление материально-технической базы учреждений культуры;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bg1"/>
                </a:solidFill>
                <a:latin typeface="Palatino Linotype" panose="02040502050505030304" pitchFamily="18" charset="0"/>
              </a:rPr>
              <a:t>1 174,3 тыс. рублей – трудоустройство несовершеннолетних граждан на период свободный от учёбы;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bg1"/>
                </a:solidFill>
                <a:latin typeface="Palatino Linotype" panose="02040502050505030304" pitchFamily="18" charset="0"/>
              </a:rPr>
              <a:t>2 524,9 тыс. руб. – прочие расходы в области культуры и молодёжной политики.</a:t>
            </a:r>
          </a:p>
        </p:txBody>
      </p:sp>
    </p:spTree>
    <p:extLst>
      <p:ext uri="{BB962C8B-B14F-4D97-AF65-F5344CB8AC3E}">
        <p14:creationId xmlns:p14="http://schemas.microsoft.com/office/powerpoint/2010/main" val="12189737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36DF27-451D-BEF8-8A17-5EC5C7B00C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448281"/>
          </a:xfrm>
        </p:spPr>
        <p:txBody>
          <a:bodyPr>
            <a:noAutofit/>
          </a:bodyPr>
          <a:lstStyle/>
          <a:p>
            <a:pPr algn="ctr"/>
            <a:r>
              <a:rPr lang="ru-RU" sz="3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Муниципальный долг, </a:t>
            </a:r>
            <a:r>
              <a:rPr lang="ru-RU" sz="1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тыс.руб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3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635FDD8D-AA51-F918-4016-6D2410812FF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4449700"/>
              </p:ext>
            </p:extLst>
          </p:nvPr>
        </p:nvGraphicFramePr>
        <p:xfrm>
          <a:off x="1141413" y="1066800"/>
          <a:ext cx="9906000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044883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707864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показатели бюджета за 2022 год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0115848"/>
              </p:ext>
            </p:extLst>
          </p:nvPr>
        </p:nvGraphicFramePr>
        <p:xfrm>
          <a:off x="693338" y="1327149"/>
          <a:ext cx="11113475" cy="5264569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tableStyleId>{93296810-A885-4BE3-A3E7-6D5BEEA58F35}</a:tableStyleId>
              </a:tblPr>
              <a:tblGrid>
                <a:gridCol w="2723102">
                  <a:extLst>
                    <a:ext uri="{9D8B030D-6E8A-4147-A177-3AD203B41FA5}">
                      <a16:colId xmlns:a16="http://schemas.microsoft.com/office/drawing/2014/main" val="1934527281"/>
                    </a:ext>
                  </a:extLst>
                </a:gridCol>
                <a:gridCol w="2150347">
                  <a:extLst>
                    <a:ext uri="{9D8B030D-6E8A-4147-A177-3AD203B41FA5}">
                      <a16:colId xmlns:a16="http://schemas.microsoft.com/office/drawing/2014/main" val="3967586203"/>
                    </a:ext>
                  </a:extLst>
                </a:gridCol>
                <a:gridCol w="2150347">
                  <a:extLst>
                    <a:ext uri="{9D8B030D-6E8A-4147-A177-3AD203B41FA5}">
                      <a16:colId xmlns:a16="http://schemas.microsoft.com/office/drawing/2014/main" val="1143038449"/>
                    </a:ext>
                  </a:extLst>
                </a:gridCol>
                <a:gridCol w="2250831">
                  <a:extLst>
                    <a:ext uri="{9D8B030D-6E8A-4147-A177-3AD203B41FA5}">
                      <a16:colId xmlns:a16="http://schemas.microsoft.com/office/drawing/2014/main" val="2311383054"/>
                    </a:ext>
                  </a:extLst>
                </a:gridCol>
                <a:gridCol w="1838848">
                  <a:extLst>
                    <a:ext uri="{9D8B030D-6E8A-4147-A177-3AD203B41FA5}">
                      <a16:colId xmlns:a16="http://schemas.microsoft.com/office/drawing/2014/main" val="1685446890"/>
                    </a:ext>
                  </a:extLst>
                </a:gridCol>
              </a:tblGrid>
              <a:tr h="1207852"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Исполнено за 2021 год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Исполнено за 2022 год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Изменения 2022г/к 2021 году, тыс. руб.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Динамика 2022г/к 2021 году, %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6279921"/>
                  </a:ext>
                </a:extLst>
              </a:tr>
              <a:tr h="408171"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8785855"/>
                  </a:ext>
                </a:extLst>
              </a:tr>
              <a:tr h="808011"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Доходы бюджета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651 119,80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675 235,80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24 116,00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103,7%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5272762"/>
                  </a:ext>
                </a:extLst>
              </a:tr>
              <a:tr h="408171"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 т.ч.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9424999"/>
                  </a:ext>
                </a:extLst>
              </a:tr>
              <a:tr h="408171"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собственные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477 455,70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502 062,20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24 606,50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105,2%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7465128"/>
                  </a:ext>
                </a:extLst>
              </a:tr>
              <a:tr h="408171"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безвозмездные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173 664,10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173 173,60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-490,50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99,7%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395995"/>
                  </a:ext>
                </a:extLst>
              </a:tr>
              <a:tr h="808011"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Расходы бюджета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645 087,70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676 623,70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31 536,00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104,9%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3787994"/>
                  </a:ext>
                </a:extLst>
              </a:tr>
              <a:tr h="808011"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Дефицит(-) / профицит (+)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6 032,10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-1 387,90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22874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45879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1413" y="409513"/>
            <a:ext cx="9905998" cy="382967"/>
          </a:xfrm>
        </p:spPr>
        <p:txBody>
          <a:bodyPr>
            <a:noAutofit/>
          </a:bodyPr>
          <a:lstStyle/>
          <a:p>
            <a:pPr algn="ctr"/>
            <a:r>
              <a:rPr lang="ru-RU" sz="3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Собственные доходы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052205"/>
              </p:ext>
            </p:extLst>
          </p:nvPr>
        </p:nvGraphicFramePr>
        <p:xfrm>
          <a:off x="679262" y="792163"/>
          <a:ext cx="10789926" cy="56743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342612">
                  <a:extLst>
                    <a:ext uri="{9D8B030D-6E8A-4147-A177-3AD203B41FA5}">
                      <a16:colId xmlns:a16="http://schemas.microsoft.com/office/drawing/2014/main" val="2543695958"/>
                    </a:ext>
                  </a:extLst>
                </a:gridCol>
                <a:gridCol w="1262743">
                  <a:extLst>
                    <a:ext uri="{9D8B030D-6E8A-4147-A177-3AD203B41FA5}">
                      <a16:colId xmlns:a16="http://schemas.microsoft.com/office/drawing/2014/main" val="1697669505"/>
                    </a:ext>
                  </a:extLst>
                </a:gridCol>
                <a:gridCol w="1341120">
                  <a:extLst>
                    <a:ext uri="{9D8B030D-6E8A-4147-A177-3AD203B41FA5}">
                      <a16:colId xmlns:a16="http://schemas.microsoft.com/office/drawing/2014/main" val="3089838883"/>
                    </a:ext>
                  </a:extLst>
                </a:gridCol>
                <a:gridCol w="1576252">
                  <a:extLst>
                    <a:ext uri="{9D8B030D-6E8A-4147-A177-3AD203B41FA5}">
                      <a16:colId xmlns:a16="http://schemas.microsoft.com/office/drawing/2014/main" val="3000309728"/>
                    </a:ext>
                  </a:extLst>
                </a:gridCol>
                <a:gridCol w="1184363">
                  <a:extLst>
                    <a:ext uri="{9D8B030D-6E8A-4147-A177-3AD203B41FA5}">
                      <a16:colId xmlns:a16="http://schemas.microsoft.com/office/drawing/2014/main" val="4007628764"/>
                    </a:ext>
                  </a:extLst>
                </a:gridCol>
                <a:gridCol w="1541418">
                  <a:extLst>
                    <a:ext uri="{9D8B030D-6E8A-4147-A177-3AD203B41FA5}">
                      <a16:colId xmlns:a16="http://schemas.microsoft.com/office/drawing/2014/main" val="3383031969"/>
                    </a:ext>
                  </a:extLst>
                </a:gridCol>
                <a:gridCol w="1541418">
                  <a:extLst>
                    <a:ext uri="{9D8B030D-6E8A-4147-A177-3AD203B41FA5}">
                      <a16:colId xmlns:a16="http://schemas.microsoft.com/office/drawing/2014/main" val="272613334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Виды доходов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Исполнено за 2021 год, </a:t>
                      </a:r>
                      <a:r>
                        <a:rPr lang="ru-RU" sz="1600" u="none" strike="noStrik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тыс.руб</a:t>
                      </a: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Исполнено за 2022 год, </a:t>
                      </a:r>
                      <a:r>
                        <a:rPr lang="ru-RU" sz="1600" u="none" strike="noStrik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тыс.руб</a:t>
                      </a: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Изменения 2022г/к 2021 году, тыс. руб.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Динамика 2022г/к 2021 году, %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Удельный вес дохода в структуре доходов 2022 год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Удельный вес дохода в структуре доходов 2021 год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6569009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0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0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0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0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9494979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 на доходы физических лиц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193 526,60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220 691,40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27 164,80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114,0%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44,0%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40,5%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7409557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Акцизы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18 127,40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21 050,50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2 923,10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116,1%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4,2%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3,8%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0413857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Единый сельскохозяйственный налог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4 851,60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5 008,70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157,10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103,2%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1,0%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1,0%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4598000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Имущественные налоги физических лиц (имущество и земля)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63 281,10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66 681,90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3 400,80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105,4%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13,3%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13,3%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104199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Земельный налог юридических лиц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38 027,90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42 152,90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4 125,00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110,8%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8,4%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8,0%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8328968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Аренда муниципального имущества и земельных участков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120 587,30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117 840,90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-2 746,40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97,7%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23,5%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25,3%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7135903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 доходы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39 053,80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28 635,90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-10 417,90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73,3%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5,7%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8,2%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423359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ИТОГО: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477 455,70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502 062,20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24 606,50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105,2%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100,0%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100,0%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7257520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80803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36911" y="618519"/>
            <a:ext cx="9905998" cy="548431"/>
          </a:xfrm>
        </p:spPr>
        <p:txBody>
          <a:bodyPr>
            <a:normAutofit/>
          </a:bodyPr>
          <a:lstStyle/>
          <a:p>
            <a:pPr algn="ctr"/>
            <a:r>
              <a:rPr lang="ru-RU" sz="3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собственных  доходов</a:t>
            </a: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7293601"/>
              </p:ext>
            </p:extLst>
          </p:nvPr>
        </p:nvGraphicFramePr>
        <p:xfrm>
          <a:off x="1141413" y="1166813"/>
          <a:ext cx="9906000" cy="46243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141308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1413" y="271306"/>
            <a:ext cx="9905998" cy="131633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Безвозмездные поступления</a:t>
            </a:r>
            <a:b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2022 году безвозмездные поступления из бюджетов вышестоящего уровня составили 173,2 миллиона рублей, или 25,6% от общего объёма доходов</a:t>
            </a:r>
            <a:endParaRPr lang="ru-RU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2872436"/>
              </p:ext>
            </p:extLst>
          </p:nvPr>
        </p:nvGraphicFramePr>
        <p:xfrm>
          <a:off x="1402670" y="2019719"/>
          <a:ext cx="9906000" cy="41298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686614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1413" y="140678"/>
            <a:ext cx="9905998" cy="643093"/>
          </a:xfrm>
        </p:spPr>
        <p:txBody>
          <a:bodyPr>
            <a:normAutofit/>
          </a:bodyPr>
          <a:lstStyle/>
          <a:p>
            <a:r>
              <a:rPr lang="ru-RU" dirty="0"/>
              <a:t>Безвозмездные поступления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29861395"/>
              </p:ext>
            </p:extLst>
          </p:nvPr>
        </p:nvGraphicFramePr>
        <p:xfrm>
          <a:off x="648206" y="140678"/>
          <a:ext cx="10892411" cy="66240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25248">
                  <a:extLst>
                    <a:ext uri="{9D8B030D-6E8A-4147-A177-3AD203B41FA5}">
                      <a16:colId xmlns:a16="http://schemas.microsoft.com/office/drawing/2014/main" val="373933923"/>
                    </a:ext>
                  </a:extLst>
                </a:gridCol>
                <a:gridCol w="1165608">
                  <a:extLst>
                    <a:ext uri="{9D8B030D-6E8A-4147-A177-3AD203B41FA5}">
                      <a16:colId xmlns:a16="http://schemas.microsoft.com/office/drawing/2014/main" val="2732506242"/>
                    </a:ext>
                  </a:extLst>
                </a:gridCol>
                <a:gridCol w="1145512">
                  <a:extLst>
                    <a:ext uri="{9D8B030D-6E8A-4147-A177-3AD203B41FA5}">
                      <a16:colId xmlns:a16="http://schemas.microsoft.com/office/drawing/2014/main" val="29874566"/>
                    </a:ext>
                  </a:extLst>
                </a:gridCol>
                <a:gridCol w="1256043">
                  <a:extLst>
                    <a:ext uri="{9D8B030D-6E8A-4147-A177-3AD203B41FA5}">
                      <a16:colId xmlns:a16="http://schemas.microsoft.com/office/drawing/2014/main" val="789108358"/>
                    </a:ext>
                  </a:extLst>
                </a:gridCol>
              </a:tblGrid>
              <a:tr h="39777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Виды работ, услуг, выплат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Всего, тыс. руб.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 т.ч.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3903014"/>
                  </a:ext>
                </a:extLst>
              </a:tr>
              <a:tr h="4658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краевой бюджет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Местный бюджет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(софинансирование)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2185344"/>
                  </a:ext>
                </a:extLst>
              </a:tr>
              <a:tr h="29965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Субсидии 2-м молодым семьям на приобретение жилья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3 951,3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2 252,2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1 699,1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4780640"/>
                  </a:ext>
                </a:extLst>
              </a:tr>
              <a:tr h="333002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Благоустройство площади Молодёжной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47 309,2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42 105,2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5 204,0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76436894"/>
                  </a:ext>
                </a:extLst>
              </a:tr>
              <a:tr h="397772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Подготвока изменений в правила застройки и землепользования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783,0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751,7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31,3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1973711"/>
                  </a:ext>
                </a:extLst>
              </a:tr>
              <a:tr h="694739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Проектно-сметная документация на строительство сетей водоснабжения и водоотведения индивидуальной жилой застройки в границах улиц Парниковая, Центральная, Клименко, Куйбышева в пос. Краснофлотский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2 190,0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2 124,3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65,7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1859835"/>
                  </a:ext>
                </a:extLst>
              </a:tr>
              <a:tr h="35287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Проектно-сметная документация на строительство системы водоотведения в пос. Морском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16 500,0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16 005,0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495,0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6086638"/>
                  </a:ext>
                </a:extLst>
              </a:tr>
              <a:tr h="397772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Благоустройство аллеи по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ул.К.Маркса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4 378,1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4 246,7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131,4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8933519"/>
                  </a:ext>
                </a:extLst>
              </a:tr>
              <a:tr h="237029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Компенсационные выплаты собственнику аварийного жилья по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ул.Б.Хмельницкого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, 105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922,0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917,4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8826694"/>
                  </a:ext>
                </a:extLst>
              </a:tr>
              <a:tr h="397772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Закупа 50 контейнеров для раздельного сбора мусора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819,0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728,9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90,1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3909195"/>
                  </a:ext>
                </a:extLst>
              </a:tr>
              <a:tr h="271579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Капитальный ремонт зрительного фойе в городском дворце культуры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2 432,3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2 164,7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267,6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2710578"/>
                  </a:ext>
                </a:extLst>
              </a:tr>
              <a:tr h="165379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Комплектование книжных фондов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529,1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470,9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58,2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42023437"/>
                  </a:ext>
                </a:extLst>
              </a:tr>
              <a:tr h="225753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Переоснащение детской городской библиотеки по модельному стандарту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5 852,1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5 208,3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643,8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1831894"/>
                  </a:ext>
                </a:extLst>
              </a:tr>
              <a:tr h="465884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Приобретение детских спортивных площадок (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доп.помощь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местным бюджетам на решение социально-значимых вопросов)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3 998,7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3 998,7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4048759"/>
                  </a:ext>
                </a:extLst>
              </a:tr>
              <a:tr h="465884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Приобретение детских спортивных площадок (доп.помощь местным бюджетам на решение социально-значимых вопросов)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3 998,7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3 998,7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9795755"/>
                  </a:ext>
                </a:extLst>
              </a:tr>
              <a:tr h="465884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Оказание финансовой помощи гражданам, пострадавшим в результате чрезвычайной ситации, приозошедшей на территории города 17.10.2022г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50 610,0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50 605,0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5,0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5561429"/>
                  </a:ext>
                </a:extLst>
              </a:tr>
              <a:tr h="397772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ИТОГО: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140 274,8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131 579,0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8 695,8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78515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72738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679CED5-394C-26C8-46FB-6D33B2C3D0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448281"/>
          </a:xfrm>
        </p:spPr>
        <p:txBody>
          <a:bodyPr>
            <a:noAutofit/>
          </a:bodyPr>
          <a:lstStyle/>
          <a:p>
            <a:pPr algn="ctr"/>
            <a:r>
              <a:rPr lang="ru-RU" sz="3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</a:t>
            </a:r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59B67EFB-1522-CA06-9115-407A089DBD1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36460412"/>
              </p:ext>
            </p:extLst>
          </p:nvPr>
        </p:nvGraphicFramePr>
        <p:xfrm>
          <a:off x="1141413" y="1185863"/>
          <a:ext cx="9906000" cy="47700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082895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EC192F-6F3C-5CED-8E88-93AB7DAA6A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617158"/>
          </a:xfrm>
        </p:spPr>
        <p:txBody>
          <a:bodyPr>
            <a:normAutofit/>
          </a:bodyPr>
          <a:lstStyle/>
          <a:p>
            <a:pPr algn="ctr"/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Жилищно-коммунальное хозяйство</a:t>
            </a:r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864BBF8E-2E58-710C-C435-3EF95B8863C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7382439"/>
              </p:ext>
            </p:extLst>
          </p:nvPr>
        </p:nvGraphicFramePr>
        <p:xfrm>
          <a:off x="1141413" y="1177925"/>
          <a:ext cx="9906000" cy="51487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82123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5D35B8-84D9-964E-3833-62D852DEE0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534779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Жилищное  хозяйство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7FA6825-3E8B-21C4-F9FB-22E81AAEA4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095631"/>
            <a:ext cx="9905999" cy="54616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>
                <a:solidFill>
                  <a:schemeClr val="bg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Расходы по разделу «Жилищное хозяйство» в 2022 году составили в целом              </a:t>
            </a:r>
            <a:r>
              <a:rPr lang="ru-RU" sz="2000" b="1" dirty="0">
                <a:solidFill>
                  <a:schemeClr val="bg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7 845,0 </a:t>
            </a:r>
            <a:r>
              <a:rPr lang="ru-RU" sz="2000" dirty="0">
                <a:solidFill>
                  <a:schemeClr val="bg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тыс. рублей, в том числе:</a:t>
            </a:r>
          </a:p>
          <a:p>
            <a:pPr marL="0" indent="0">
              <a:buNone/>
            </a:pPr>
            <a:r>
              <a:rPr lang="ru-RU" sz="2000" u="sng" dirty="0">
                <a:solidFill>
                  <a:schemeClr val="bg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1 334,6 тыс. рублей </a:t>
            </a:r>
            <a:r>
              <a:rPr lang="ru-RU" sz="2000" dirty="0">
                <a:solidFill>
                  <a:schemeClr val="bg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– капитальный ремонт муниципального жилищного фонда (кв.55, ул. Коммунистическая, 83/1, кв.53 </a:t>
            </a:r>
            <a:r>
              <a:rPr lang="ru-RU" sz="2000" dirty="0" err="1">
                <a:solidFill>
                  <a:schemeClr val="bg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ул.Рабочая</a:t>
            </a:r>
            <a:r>
              <a:rPr lang="ru-RU" sz="2000" dirty="0">
                <a:solidFill>
                  <a:schemeClr val="bg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, 2Г, кв.8 </a:t>
            </a:r>
            <a:r>
              <a:rPr lang="ru-RU" sz="2000" dirty="0" err="1">
                <a:solidFill>
                  <a:schemeClr val="bg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ул.Светлая</a:t>
            </a:r>
            <a:r>
              <a:rPr lang="ru-RU" sz="2000" dirty="0">
                <a:solidFill>
                  <a:schemeClr val="bg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, 153А, кв.76 ул. С. Романа, 78);</a:t>
            </a:r>
          </a:p>
          <a:p>
            <a:pPr marL="0" indent="0">
              <a:buNone/>
            </a:pPr>
            <a:r>
              <a:rPr lang="ru-RU" sz="2000" u="sng" dirty="0">
                <a:solidFill>
                  <a:schemeClr val="bg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1 090,6 тыс. рублей </a:t>
            </a:r>
            <a:r>
              <a:rPr lang="ru-RU" sz="2000" dirty="0">
                <a:solidFill>
                  <a:schemeClr val="bg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– обязательные взносы на капитальный ремонт общего имущества многоквартирных домов;</a:t>
            </a:r>
          </a:p>
          <a:p>
            <a:pPr marL="0" indent="0">
              <a:buNone/>
            </a:pPr>
            <a:r>
              <a:rPr lang="ru-RU" sz="2000" u="sng" dirty="0">
                <a:solidFill>
                  <a:schemeClr val="bg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4 397,8 тыс. рублей </a:t>
            </a:r>
            <a:r>
              <a:rPr lang="ru-RU" sz="2000" dirty="0">
                <a:solidFill>
                  <a:schemeClr val="bg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– субсидии управляющим компаниям на ремонт общего имущества многоквартирных домов (ул. Пушкина, 71/2, </a:t>
            </a:r>
            <a:r>
              <a:rPr lang="ru-RU" sz="2000" dirty="0" err="1">
                <a:solidFill>
                  <a:schemeClr val="bg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ул.Седина</a:t>
            </a:r>
            <a:r>
              <a:rPr lang="ru-RU" sz="2000" dirty="0">
                <a:solidFill>
                  <a:schemeClr val="bg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, 46/2, </a:t>
            </a:r>
            <a:r>
              <a:rPr lang="ru-RU" sz="2000" dirty="0" err="1">
                <a:solidFill>
                  <a:schemeClr val="bg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ул.Кирпичная</a:t>
            </a:r>
            <a:r>
              <a:rPr lang="ru-RU" sz="2000" dirty="0">
                <a:solidFill>
                  <a:schemeClr val="bg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, 12/1);</a:t>
            </a:r>
          </a:p>
          <a:p>
            <a:pPr marL="0" indent="0">
              <a:buNone/>
            </a:pPr>
            <a:r>
              <a:rPr lang="ru-RU" sz="2000" u="sng" dirty="0">
                <a:solidFill>
                  <a:schemeClr val="bg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1 022,0 тыс. рублей </a:t>
            </a:r>
            <a:r>
              <a:rPr lang="ru-RU" sz="2000" dirty="0">
                <a:solidFill>
                  <a:schemeClr val="bg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– прочее (в т.ч. Компенсационные выплаты собственнику аварийного жилья по </a:t>
            </a:r>
            <a:r>
              <a:rPr lang="ru-RU" sz="2000" dirty="0" err="1">
                <a:solidFill>
                  <a:schemeClr val="bg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ул.Б</a:t>
            </a:r>
            <a:r>
              <a:rPr lang="ru-RU" sz="2000" dirty="0">
                <a:solidFill>
                  <a:schemeClr val="bg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. Хмельницкого, 105)</a:t>
            </a:r>
          </a:p>
        </p:txBody>
      </p:sp>
    </p:spTree>
    <p:extLst>
      <p:ext uri="{BB962C8B-B14F-4D97-AF65-F5344CB8AC3E}">
        <p14:creationId xmlns:p14="http://schemas.microsoft.com/office/powerpoint/2010/main" val="16665902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онтур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TM04033919[[fn=Контур]]</Template>
  <TotalTime>1144</TotalTime>
  <Words>1218</Words>
  <Application>Microsoft Office PowerPoint</Application>
  <PresentationFormat>Широкоэкранный</PresentationFormat>
  <Paragraphs>238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Arial</vt:lpstr>
      <vt:lpstr>Book Antiqua</vt:lpstr>
      <vt:lpstr>Palatino Linotype</vt:lpstr>
      <vt:lpstr>Times New Roman</vt:lpstr>
      <vt:lpstr>Tw Cen MT</vt:lpstr>
      <vt:lpstr>Контур</vt:lpstr>
      <vt:lpstr>Отчёт об исполнении бюджета ейского городского поселения ейского района  за 2022 год</vt:lpstr>
      <vt:lpstr>Основные показатели бюджета за 2022 год</vt:lpstr>
      <vt:lpstr>Собственные доходы</vt:lpstr>
      <vt:lpstr>Структура собственных  доходов</vt:lpstr>
      <vt:lpstr>Безвозмездные поступления В 2022 году безвозмездные поступления из бюджетов вышестоящего уровня составили 173,2 миллиона рублей, или 25,6% от общего объёма доходов</vt:lpstr>
      <vt:lpstr>Безвозмездные поступления</vt:lpstr>
      <vt:lpstr>РАСХОДЫ</vt:lpstr>
      <vt:lpstr>Жилищно-коммунальное хозяйство</vt:lpstr>
      <vt:lpstr>Жилищное  хозяйство</vt:lpstr>
      <vt:lpstr>Коммунальное хозяйство</vt:lpstr>
      <vt:lpstr>благоустройство</vt:lpstr>
      <vt:lpstr>Культура и молодёжная политика</vt:lpstr>
      <vt:lpstr>Муниципальный долг, тыс.руб.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Отчёт об исполнении бюджета ейского городского поселения ейского района  за 2022 год</dc:title>
  <dc:creator>Windows User</dc:creator>
  <cp:lastModifiedBy>User9</cp:lastModifiedBy>
  <cp:revision>25</cp:revision>
  <cp:lastPrinted>2023-04-26T07:01:10Z</cp:lastPrinted>
  <dcterms:created xsi:type="dcterms:W3CDTF">2023-04-23T11:15:52Z</dcterms:created>
  <dcterms:modified xsi:type="dcterms:W3CDTF">2023-04-26T08:27:13Z</dcterms:modified>
</cp:coreProperties>
</file>