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70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7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</a:t>
            </a:r>
            <a:r>
              <a:rPr lang="en-US" dirty="0"/>
              <a:t>3</a:t>
            </a:r>
            <a:r>
              <a:rPr lang="ru-RU" dirty="0"/>
              <a:t> год</a:t>
            </a:r>
          </a:p>
        </c:rich>
      </c:tx>
      <c:layout>
        <c:manualLayout>
          <c:xMode val="edge"/>
          <c:yMode val="edge"/>
          <c:x val="0.4998557439935392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1E7-46D7-A901-02F04A3889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D1E7-46D7-A901-02F04A3889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1E7-46D7-A901-02F04A3889B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D1E7-46D7-A901-02F04A3889B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1E7-46D7-A901-02F04A3889B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D1E7-46D7-A901-02F04A3889B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1E7-46D7-A901-02F04A3889B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1E7-46D7-A901-02F04A3889B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D1E7-46D7-A901-02F04A3889B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D1E7-46D7-A901-02F04A3889B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D1E7-46D7-A901-02F04A3889B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1E7-46D7-A901-02F04A3889BD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D1E7-46D7-A901-02F04A3889B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1E7-46D7-A901-02F04A3889B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НДФЛ, 237,3 млн.руб.</c:v>
                </c:pt>
                <c:pt idx="1">
                  <c:v>Акцизы, 22,3 млн.руб.</c:v>
                </c:pt>
                <c:pt idx="2">
                  <c:v>Налог на имущество физ.лиц, 55,9 млн.руб</c:v>
                </c:pt>
                <c:pt idx="3">
                  <c:v>Земельный налог, 65,4 млн.руб.</c:v>
                </c:pt>
                <c:pt idx="4">
                  <c:v>Аренда земли, 55,9 млн.руб</c:v>
                </c:pt>
                <c:pt idx="5">
                  <c:v>Аренда имущества, 67,5млн.руб.</c:v>
                </c:pt>
                <c:pt idx="6">
                  <c:v>Прочие доходы,38,0 м.р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237335.9</c:v>
                </c:pt>
                <c:pt idx="1">
                  <c:v>22283.4</c:v>
                </c:pt>
                <c:pt idx="2">
                  <c:v>55906.9</c:v>
                </c:pt>
                <c:pt idx="3">
                  <c:v>65402.400000000001</c:v>
                </c:pt>
                <c:pt idx="4">
                  <c:v>55896.9</c:v>
                </c:pt>
                <c:pt idx="5">
                  <c:v>67466.399999999994</c:v>
                </c:pt>
                <c:pt idx="6">
                  <c:v>37955.1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7-46D7-A901-02F04A3889B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199030890369471"/>
          <c:y val="0.19117248454692348"/>
          <c:w val="0.36473733091055927"/>
          <c:h val="0.7413553566390520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F54-452F-8D89-9ADA568F90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F54-452F-8D89-9ADA568F906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F54-452F-8D89-9ADA568F906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4F54-452F-8D89-9ADA568F906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F54-452F-8D89-9ADA568F9066}"/>
                </c:ext>
              </c:extLst>
            </c:dLbl>
            <c:dLbl>
              <c:idx val="1"/>
              <c:layout>
                <c:manualLayout>
                  <c:x val="-0.11025641025641025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4-452F-8D89-9ADA568F9066}"/>
                </c:ext>
              </c:extLst>
            </c:dLbl>
            <c:dLbl>
              <c:idx val="2"/>
              <c:layout>
                <c:manualLayout>
                  <c:x val="-7.6923076923076927E-2"/>
                  <c:y val="0.142760125975461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48439B-BB81-4B34-AEDD-AC6AC335A8ED}" type="CATEGORYNAME">
                      <a:rPr lang="ru-RU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[ИМЯ КАТЕГОРИИ]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F54-452F-8D89-9ADA568F906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4F54-452F-8D89-9ADA568F906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Дотации, 927,7 млн.руб.</c:v>
                </c:pt>
                <c:pt idx="1">
                  <c:v>Целевые субсидии и иные межбюджетные трансферты, 258,2 млн.руб.</c:v>
                </c:pt>
                <c:pt idx="2">
                  <c:v>Сувенции,0,7 млн.руб.</c:v>
                </c:pt>
                <c:pt idx="3">
                  <c:v>Иные межбюдженые трансферты, 35,6 млн.руб.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927753.6</c:v>
                </c:pt>
                <c:pt idx="1">
                  <c:v>258172.79999999999</c:v>
                </c:pt>
                <c:pt idx="2">
                  <c:v>742.2</c:v>
                </c:pt>
                <c:pt idx="3">
                  <c:v>35654.9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54-452F-8D89-9ADA568F906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1180446194225715"/>
          <c:y val="5.51534013688900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explosion val="1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396-44C8-A7B4-CA9D7DE30E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F396-44C8-A7B4-CA9D7DE30E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396-44C8-A7B4-CA9D7DE30EE4}"/>
              </c:ext>
            </c:extLst>
          </c:dPt>
          <c:dPt>
            <c:idx val="3"/>
            <c:bubble3D val="0"/>
            <c:explosion val="34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F396-44C8-A7B4-CA9D7DE30E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396-44C8-A7B4-CA9D7DE30EE4}"/>
              </c:ext>
            </c:extLst>
          </c:dPt>
          <c:dPt>
            <c:idx val="5"/>
            <c:bubble3D val="0"/>
            <c:explosion val="17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F396-44C8-A7B4-CA9D7DE30EE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F396-44C8-A7B4-CA9D7DE30E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F396-44C8-A7B4-CA9D7DE30EE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396-44C8-A7B4-CA9D7DE30EE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F396-44C8-A7B4-CA9D7DE30EE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F396-44C8-A7B4-CA9D7DE30EE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6-F396-44C8-A7B4-CA9D7DE30EE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Жилищно-коммунальное хозяйство, 399,3 млн.руб</c:v>
                </c:pt>
                <c:pt idx="1">
                  <c:v>Дорожное хозяйство, 149,1 млн.руб</c:v>
                </c:pt>
                <c:pt idx="2">
                  <c:v>Культура и молодёжная политика, 124,4 млн.руб</c:v>
                </c:pt>
                <c:pt idx="3">
                  <c:v>Соц.поддержка населения, 909,3 млн.руб.</c:v>
                </c:pt>
                <c:pt idx="4">
                  <c:v>Общегосударственные вопросы, 99,2 млн.руб</c:v>
                </c:pt>
                <c:pt idx="5">
                  <c:v>Прочие расходы, 40,4 млн.руб.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399273.6</c:v>
                </c:pt>
                <c:pt idx="1">
                  <c:v>149108</c:v>
                </c:pt>
                <c:pt idx="2">
                  <c:v>124440.2</c:v>
                </c:pt>
                <c:pt idx="3">
                  <c:v>909307.2</c:v>
                </c:pt>
                <c:pt idx="4">
                  <c:v>99156.6</c:v>
                </c:pt>
                <c:pt idx="5">
                  <c:v>40387.800000000003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96-44C8-A7B4-CA9D7DE30EE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9898394912174431"/>
          <c:y val="8.25877494838265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05D3-4127-8188-523B648E37D6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05D3-4127-8188-523B648E37D6}"/>
              </c:ext>
            </c:extLst>
          </c:dPt>
          <c:dPt>
            <c:idx val="2"/>
            <c:bubble3D val="0"/>
            <c:explosion val="13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5D3-4127-8188-523B648E37D6}"/>
              </c:ext>
            </c:extLst>
          </c:dPt>
          <c:dPt>
            <c:idx val="3"/>
            <c:bubble3D val="0"/>
            <c:explosion val="13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5D3-4127-8188-523B648E37D6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05D3-4127-8188-523B648E37D6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05D3-4127-8188-523B648E37D6}"/>
                </c:ext>
              </c:extLst>
            </c:dLbl>
            <c:dLbl>
              <c:idx val="2"/>
              <c:layout>
                <c:manualLayout>
                  <c:x val="-0.21410256410256409"/>
                  <c:y val="-0.176187090515956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97435897435898"/>
                      <c:h val="0.173310500674683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5D3-4127-8188-523B648E37D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5D3-4127-8188-523B648E37D6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Жилищное хозяйство, 58,0 млн.руб.</c:v>
                </c:pt>
                <c:pt idx="1">
                  <c:v>Коммунальное хозяйство, 106,2 млн.руб.</c:v>
                </c:pt>
                <c:pt idx="2">
                  <c:v>Благоустройство, 202,5 млн.руб.</c:v>
                </c:pt>
                <c:pt idx="3">
                  <c:v>Другие вопросы в области ЖКХ, 32,6 млн.руб.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58014.2</c:v>
                </c:pt>
                <c:pt idx="1">
                  <c:v>106166.39999999999</c:v>
                </c:pt>
                <c:pt idx="2">
                  <c:v>202455.2</c:v>
                </c:pt>
                <c:pt idx="3">
                  <c:v>32637.8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3-4127-8188-523B648E37D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78F4D7"/>
            </a:gs>
            <a:gs pos="55000">
              <a:schemeClr val="tx2">
                <a:lumMod val="75000"/>
              </a:schemeClr>
            </a:gs>
            <a:gs pos="90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82880"/>
            <a:ext cx="8791575" cy="500137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Отчёт об исполнении бюджета ейского городского поселения ейского района </a:t>
            </a:r>
            <a:b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за 2023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6003234"/>
            <a:ext cx="8791575" cy="469127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2024 года</a:t>
            </a:r>
          </a:p>
        </p:txBody>
      </p:sp>
    </p:spTree>
    <p:extLst>
      <p:ext uri="{BB962C8B-B14F-4D97-AF65-F5344CB8AC3E}">
        <p14:creationId xmlns:p14="http://schemas.microsoft.com/office/powerpoint/2010/main" val="422225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D35B8-84D9-964E-3833-62D852DEE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34779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Жилищное 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FA6825-3E8B-21C4-F9FB-22E81AAE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95631"/>
            <a:ext cx="9905999" cy="54616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Расходы по разделу «Жилищное хозяйство» в 2023 году составили в целом              </a:t>
            </a:r>
            <a:r>
              <a:rPr lang="ru-RU" sz="2000" b="1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58 014,2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тыс. рублей, в том числе: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955,0тыс.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капитальный ремонт муниципального жилищного фонда (по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ул.Пионерская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д.10, кв.18,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ул.Ленина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д.128, кв.20, 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ул.Победы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, д.99, кв.21-22.);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987,8тыс.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обязательные взносы на капитальный ремонт общего имущества многоквартирных домов;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6 358,6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субсидии управляющим компаниям на ремонт общего имущества многоквартирных домов (Красная 66/13, Коммунистическая 83/4, Красная 66/9);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48 098,0 тыс. рублей – расходы за счёт средств резервного фонда на демонтаж, изготовление сметной документации, обследование технического состояния, </a:t>
            </a:r>
            <a:r>
              <a:rPr lang="ru-RU" sz="2000" dirty="0" err="1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стройконтроль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МКД Коммунистическая, 20/1</a:t>
            </a:r>
          </a:p>
          <a:p>
            <a:pPr marL="0" indent="0">
              <a:buNone/>
            </a:pPr>
            <a:r>
              <a:rPr lang="ru-RU" sz="2000" u="sng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1 614,8 тыс. рублей </a:t>
            </a: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– прочее (текущее содержание муниципального жилого фонда)</a:t>
            </a:r>
          </a:p>
        </p:txBody>
      </p:sp>
    </p:spTree>
    <p:extLst>
      <p:ext uri="{BB962C8B-B14F-4D97-AF65-F5344CB8AC3E}">
        <p14:creationId xmlns:p14="http://schemas.microsoft.com/office/powerpoint/2010/main" val="1666590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938C9C-FBC7-5514-DF53-02CCFEEE5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Коммунальное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44F5B2-F929-B2D3-AC93-AA1D6827E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988540"/>
            <a:ext cx="10457464" cy="54040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по разделу коммунальное хозяйство в 2023 году составили </a:t>
            </a:r>
            <a:r>
              <a:rPr lang="ru-RU" sz="1800" b="1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106 166,4тыс. руб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., в т.ч.:</a:t>
            </a:r>
          </a:p>
          <a:p>
            <a:pPr marL="0" indent="0">
              <a:buNone/>
            </a:pPr>
            <a:r>
              <a:rPr lang="ru-RU" sz="1800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7 670,7 тыс. рублей 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– строительство системы водоотведения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мкр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 на 460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ж.д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 в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п.Краснофлотском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Ейского городского поселения Ейского района;</a:t>
            </a:r>
          </a:p>
          <a:p>
            <a:pPr marL="0" indent="0">
              <a:buNone/>
            </a:pPr>
            <a:r>
              <a:rPr lang="ru-RU" sz="1800" u="sng" dirty="0">
                <a:solidFill>
                  <a:schemeClr val="bg1"/>
                </a:solidFill>
                <a:latin typeface="Palatino Linotype" panose="02040502050505030304" pitchFamily="18" charset="0"/>
              </a:rPr>
              <a:t>77 696,0 тыс. руб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. – строительство водоотведения от КНС 1 по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ул.Октябрьской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до КНС «Центральная» по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ул.Железнодорожной</a:t>
            </a:r>
            <a:r>
              <a:rPr lang="ru-RU" sz="1800" dirty="0">
                <a:solidFill>
                  <a:schemeClr val="bg1"/>
                </a:solidFill>
                <a:latin typeface="Palatino Linotype" panose="0204050205050503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г.Ейске</a:t>
            </a:r>
            <a:r>
              <a:rPr lang="ru-RU" sz="1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11 612,7 тыс. рублей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– строительство систем водоснабжения и водоотведения района индивидуальной жилой застройки в границах ул. Парниковая, ул. Центральная, ул. Куйбышева в п. Краснофлотский;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599,0 тыс. рублей – капитальный ремонт сети водопроводной сети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пос.Краснофлотский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3 797,7 тыс. рублей </a:t>
            </a:r>
            <a:r>
              <a:rPr lang="ru-RU" sz="1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– ремонт, капитальный ремонт сетей водоснабжения и водоотведения, в т.ч. числе изготовление проектно-сметной документации; 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4 290,3 тыс. рублей </a:t>
            </a:r>
            <a:r>
              <a:rPr lang="ru-RU" sz="1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– развитие (расширение) инженерной инфраструктуры (проектны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е работы, инженерно-геологические изыскания, проведение гос. экспертизы в целях дальнейшего строительства объектов коммунальной инфраструктуры);</a:t>
            </a:r>
          </a:p>
          <a:p>
            <a:pPr marL="0" indent="0">
              <a:buNone/>
            </a:pPr>
            <a:r>
              <a:rPr lang="ru-RU" sz="1800" b="0" i="0" u="sng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500,0 тыс. рублей </a:t>
            </a:r>
            <a:r>
              <a:rPr lang="ru-RU" sz="1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– субсиди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</a:rPr>
              <a:t>я МУП «ККБУ» на возмещение недополученных доходов по обработке, утилизации, обезвреживанию твёрдых коммунальных бытовых отходов. </a:t>
            </a:r>
            <a:endParaRPr lang="ru-RU" sz="1800" b="0" i="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167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C678E-C01D-264A-C160-23F29752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4D1C74-42E1-CE63-775F-898EF7D8F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426" y="1066799"/>
            <a:ext cx="10368985" cy="53634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на благоустройство городских территорий в 2023 году составили 202 455,2 тыс. рублей, в т.ч.: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75 769,5 тыс. рублей – санитарное содержание городских территорий;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21 463,8 тыс. рублей – озеленение городских территорий (включая содержание МКУ «ЦОГ»);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46 053,9 тыс. рублей – уличное освещение городских территорий (электроэнергия и техническое обслуживание);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3 092,6 тыс. рублей – монтаж уличного освещения (ул. Казачья, ул. Коммунистическая вблизи поликлиники № 2, </a:t>
            </a:r>
            <a:r>
              <a:rPr lang="ru-RU" sz="16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пер.Строителей</a:t>
            </a: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ул.Российская</a:t>
            </a: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 от </a:t>
            </a:r>
            <a:r>
              <a:rPr lang="ru-RU" sz="16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ул.Абрикосовой</a:t>
            </a: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 до </a:t>
            </a:r>
            <a:r>
              <a:rPr lang="ru-RU" sz="16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ул.Шоссейная</a:t>
            </a: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 и пр.) 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36 373,9 тыс. рублей – благоустройство территорий в рамках программы «Формирование современной городской среды» (в т.ч. благоустройство сквера в посёлке </a:t>
            </a:r>
            <a:r>
              <a:rPr lang="ru-RU" sz="1600" dirty="0" err="1">
                <a:solidFill>
                  <a:schemeClr val="bg1"/>
                </a:solidFill>
                <a:latin typeface="Palatino Linotype" panose="02040502050505030304" pitchFamily="18" charset="0"/>
              </a:rPr>
              <a:t>Широчанка</a:t>
            </a: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8 136,1 тыс. рублей – содержание, ремонт малых архитектурных форм, памятников, объектов благоустройства на территории города;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2 803,9 тыс. рублей – содержание территорий городских кладбищ;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4 412,5 тыс. рублей – содержание территории городского пляжа;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582,6 тыс. рублей – благоустройство территорий за счёт средств курортного сбора;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1 750,0 тыс. рублей – благоустройство и приобретение детских спортивных площадок;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bg1"/>
                </a:solidFill>
                <a:latin typeface="Palatino Linotype" panose="02040502050505030304" pitchFamily="18" charset="0"/>
              </a:rPr>
              <a:t>2 016,4 тыс. рублей – прочее благоустройство.</a:t>
            </a: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07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2CE21-6097-AC1F-0B21-5D7B93AC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Palatino Linotype" panose="02040502050505030304" pitchFamily="18" charset="0"/>
              </a:rPr>
              <a:t>Культура и молодёжная политика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A8BF55-1AAF-BACF-CF24-6A8E860ED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66799"/>
            <a:ext cx="9905999" cy="472440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Расходы по отрасли «Культура и молодёжная политика» в 2023 году составили 124 440,2 тыс. рублей, в т.ч.: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109 971,9 тыс. рублей – содержание 6 учреждений отрасли культуры и молодёжной политики;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5 544,3тыс. рублей – проведение общегородских праздничных мероприятий;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5 403,3 тыс. рублей – укрепление материально-технической базы учреждений культуры;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1 243,9 тыс. рублей – трудоустройство несовершеннолетних граждан на период свободный от учёбы;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1 720,6 тыс. рублей – организация работы с молодёжью (клубы по месту жительства);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bg1"/>
                </a:solidFill>
                <a:latin typeface="Palatino Linotype" panose="02040502050505030304" pitchFamily="18" charset="0"/>
              </a:rPr>
              <a:t>556,2 тыс. руб. – прочие расходы в области культуры и молодёжной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121897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078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бюджета за 2023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892798"/>
              </p:ext>
            </p:extLst>
          </p:nvPr>
        </p:nvGraphicFramePr>
        <p:xfrm>
          <a:off x="693338" y="1327149"/>
          <a:ext cx="11113475" cy="526456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2723102">
                  <a:extLst>
                    <a:ext uri="{9D8B030D-6E8A-4147-A177-3AD203B41FA5}">
                      <a16:colId xmlns:a16="http://schemas.microsoft.com/office/drawing/2014/main" val="1934527281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3967586203"/>
                    </a:ext>
                  </a:extLst>
                </a:gridCol>
                <a:gridCol w="2150347">
                  <a:extLst>
                    <a:ext uri="{9D8B030D-6E8A-4147-A177-3AD203B41FA5}">
                      <a16:colId xmlns:a16="http://schemas.microsoft.com/office/drawing/2014/main" val="1143038449"/>
                    </a:ext>
                  </a:extLst>
                </a:gridCol>
                <a:gridCol w="2250831">
                  <a:extLst>
                    <a:ext uri="{9D8B030D-6E8A-4147-A177-3AD203B41FA5}">
                      <a16:colId xmlns:a16="http://schemas.microsoft.com/office/drawing/2014/main" val="2311383054"/>
                    </a:ext>
                  </a:extLst>
                </a:gridCol>
                <a:gridCol w="1838848">
                  <a:extLst>
                    <a:ext uri="{9D8B030D-6E8A-4147-A177-3AD203B41FA5}">
                      <a16:colId xmlns:a16="http://schemas.microsoft.com/office/drawing/2014/main" val="1685446890"/>
                    </a:ext>
                  </a:extLst>
                </a:gridCol>
              </a:tblGrid>
              <a:tr h="120785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2022 год, тыс. руб.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2023 год, </a:t>
                      </a:r>
                      <a:r>
                        <a:rPr lang="ru-RU" sz="2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Изменения 2023г/к 2022 году, тыс. руб.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Динамика 2023г/к 2022 году, 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279921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785855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бюджета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675 235,80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1 764 667,0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1 089 431,2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261,3%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272762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424999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502 062,20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542 247,0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40 184,80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108,0%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465128"/>
                  </a:ext>
                </a:extLst>
              </a:tr>
              <a:tr h="40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173 173,60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1 222 323,4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1 049 149,80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705,8%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95995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 бюджета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676 623,70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1 721 673,4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1 045 049,70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254,4%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3787994"/>
                  </a:ext>
                </a:extLst>
              </a:tr>
              <a:tr h="80801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Дефицит(-) / профицит (+)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-1 387,90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42 993,7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28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58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409513"/>
            <a:ext cx="9905998" cy="382967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доходы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696169"/>
              </p:ext>
            </p:extLst>
          </p:nvPr>
        </p:nvGraphicFramePr>
        <p:xfrm>
          <a:off x="827542" y="792480"/>
          <a:ext cx="10606577" cy="66655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02313">
                  <a:extLst>
                    <a:ext uri="{9D8B030D-6E8A-4147-A177-3AD203B41FA5}">
                      <a16:colId xmlns:a16="http://schemas.microsoft.com/office/drawing/2014/main" val="2543695958"/>
                    </a:ext>
                  </a:extLst>
                </a:gridCol>
                <a:gridCol w="1379334">
                  <a:extLst>
                    <a:ext uri="{9D8B030D-6E8A-4147-A177-3AD203B41FA5}">
                      <a16:colId xmlns:a16="http://schemas.microsoft.com/office/drawing/2014/main" val="1697669505"/>
                    </a:ext>
                  </a:extLst>
                </a:gridCol>
                <a:gridCol w="1336454">
                  <a:extLst>
                    <a:ext uri="{9D8B030D-6E8A-4147-A177-3AD203B41FA5}">
                      <a16:colId xmlns:a16="http://schemas.microsoft.com/office/drawing/2014/main" val="3089838883"/>
                    </a:ext>
                  </a:extLst>
                </a:gridCol>
                <a:gridCol w="1462436">
                  <a:extLst>
                    <a:ext uri="{9D8B030D-6E8A-4147-A177-3AD203B41FA5}">
                      <a16:colId xmlns:a16="http://schemas.microsoft.com/office/drawing/2014/main" val="3000309728"/>
                    </a:ext>
                  </a:extLst>
                </a:gridCol>
                <a:gridCol w="1802043">
                  <a:extLst>
                    <a:ext uri="{9D8B030D-6E8A-4147-A177-3AD203B41FA5}">
                      <a16:colId xmlns:a16="http://schemas.microsoft.com/office/drawing/2014/main" val="4007628764"/>
                    </a:ext>
                  </a:extLst>
                </a:gridCol>
                <a:gridCol w="1323997">
                  <a:extLst>
                    <a:ext uri="{9D8B030D-6E8A-4147-A177-3AD203B41FA5}">
                      <a16:colId xmlns:a16="http://schemas.microsoft.com/office/drawing/2014/main" val="338303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доходов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2022 год,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за 2023 год,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2023г/к 2022 году, тыс. руб.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2023г/к 2022 году, 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 дохода в структуре доходов 2023 год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690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220 691,40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237 335,90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16 644,50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107,54%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9497989"/>
                  </a:ext>
                </a:extLst>
              </a:tr>
              <a:tr h="2500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21 050,50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22 283,40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1 232,90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105,86%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0955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 сельскохозяйственный налог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5 008,70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4 749,00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-259,70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94,82%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1385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Имущественные налоги физических лиц (имущество и земля)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66 681,90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74 104,50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7 422,60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13,67%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9800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 юридических лиц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42 152,90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47 204,80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5 051,90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111,98%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419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муниципального имущества и земельных участков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117 840,90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123 363,30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5 522,40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22,75%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2896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28 635,90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33 206,10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4 570,20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115,96%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3590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502 062,20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542 247,00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40 184,80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33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5752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0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6911" y="304801"/>
            <a:ext cx="9905998" cy="618308"/>
          </a:xfrm>
        </p:spPr>
        <p:txBody>
          <a:bodyPr>
            <a:norm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 доходов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736721"/>
              </p:ext>
            </p:extLst>
          </p:nvPr>
        </p:nvGraphicFramePr>
        <p:xfrm>
          <a:off x="1141413" y="923109"/>
          <a:ext cx="9906000" cy="4868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413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71306"/>
            <a:ext cx="9905998" cy="13163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2023 году безвозмездные поступления из бюджетов вышестоящего уровня составили 1 222,4 миллиона рублей, или 69,3% от общего объёма доходов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8942582"/>
              </p:ext>
            </p:extLst>
          </p:nvPr>
        </p:nvGraphicFramePr>
        <p:xfrm>
          <a:off x="1402670" y="2019719"/>
          <a:ext cx="9906000" cy="412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866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140679"/>
            <a:ext cx="9905998" cy="409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290606"/>
              </p:ext>
            </p:extLst>
          </p:nvPr>
        </p:nvGraphicFramePr>
        <p:xfrm>
          <a:off x="383177" y="550863"/>
          <a:ext cx="11199223" cy="5383547"/>
        </p:xfrm>
        <a:graphic>
          <a:graphicData uri="http://schemas.openxmlformats.org/drawingml/2006/table">
            <a:tbl>
              <a:tblPr/>
              <a:tblGrid>
                <a:gridCol w="8073443">
                  <a:extLst>
                    <a:ext uri="{9D8B030D-6E8A-4147-A177-3AD203B41FA5}">
                      <a16:colId xmlns:a16="http://schemas.microsoft.com/office/drawing/2014/main" val="1855269459"/>
                    </a:ext>
                  </a:extLst>
                </a:gridCol>
                <a:gridCol w="1009181">
                  <a:extLst>
                    <a:ext uri="{9D8B030D-6E8A-4147-A177-3AD203B41FA5}">
                      <a16:colId xmlns:a16="http://schemas.microsoft.com/office/drawing/2014/main" val="2801821555"/>
                    </a:ext>
                  </a:extLst>
                </a:gridCol>
                <a:gridCol w="1044903">
                  <a:extLst>
                    <a:ext uri="{9D8B030D-6E8A-4147-A177-3AD203B41FA5}">
                      <a16:colId xmlns:a16="http://schemas.microsoft.com/office/drawing/2014/main" val="2641599006"/>
                    </a:ext>
                  </a:extLst>
                </a:gridCol>
                <a:gridCol w="1071696">
                  <a:extLst>
                    <a:ext uri="{9D8B030D-6E8A-4147-A177-3AD203B41FA5}">
                      <a16:colId xmlns:a16="http://schemas.microsoft.com/office/drawing/2014/main" val="1982971554"/>
                    </a:ext>
                  </a:extLst>
                </a:gridCol>
              </a:tblGrid>
              <a:tr h="32870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Цель субсидии</a:t>
                      </a: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Всего, тыс. руб.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т.ч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7807"/>
                  </a:ext>
                </a:extLst>
              </a:tr>
              <a:tr h="10798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краевого бюджета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местного бюджета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софинансирование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638319"/>
                  </a:ext>
                </a:extLst>
              </a:tr>
              <a:tr h="2114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Подготовка проекта межевания территории "Город Ейск, военный городок"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1 500,0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1 455,0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45,0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635088"/>
                  </a:ext>
                </a:extLst>
              </a:tr>
              <a:tr h="31487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общественной территории сквера в пос. Широчанка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27 414,8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25 495,7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1 919,1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198633"/>
                  </a:ext>
                </a:extLst>
              </a:tr>
              <a:tr h="31487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сетей водоснабжения и водоотведения индивидуальной жилой застройки в границах ул. Парниковая, ул. Центральная, ул. Куйбышева в п. Краснофлотский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11 612,6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11 264,1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348,5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461379"/>
                  </a:ext>
                </a:extLst>
              </a:tr>
              <a:tr h="2114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Капитальный ремонт дорог и тротуаров на территории Ейского городского поселения Ейского района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73 794,3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71 580,4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2 213,9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074245"/>
                  </a:ext>
                </a:extLst>
              </a:tr>
              <a:tr h="52178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системы водоотведения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мкр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на 460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ж.д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в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п.Краснофлотском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Ейского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городского поселения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Ейского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района;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водоотведения от КНС 1 по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ул.Октябрьской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до КНС «Центральная» по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ул.Железнодорожной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г.Ейске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85 366,7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82 805,7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2 561,0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1108019"/>
                  </a:ext>
                </a:extLst>
              </a:tr>
              <a:tr h="2114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Предоставление субсидий четырём молодым семьям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7 883,2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4 493,5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3 389,7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4819577"/>
                  </a:ext>
                </a:extLst>
              </a:tr>
              <a:tr h="31487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территории городского пляжа (1 этап)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582,6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565,1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966199"/>
                  </a:ext>
                </a:extLst>
              </a:tr>
              <a:tr h="2114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Комплектование книжных фондов муниципальной библиотеки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519,9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462,7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57,2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403434"/>
                  </a:ext>
                </a:extLst>
              </a:tr>
              <a:tr h="21141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Техническое 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оснащение городского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музея (приобретение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интекативного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стола, сенсорной панели, проектора)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672,6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598,6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74,0</a:t>
                      </a:r>
                    </a:p>
                  </a:txBody>
                  <a:tcPr marL="4498" marR="4498" marT="44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504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27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2AE13-5081-5CF8-76A7-D86EE002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65760"/>
            <a:ext cx="9905998" cy="4011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0150535"/>
              </p:ext>
            </p:extLst>
          </p:nvPr>
        </p:nvGraphicFramePr>
        <p:xfrm>
          <a:off x="574766" y="931817"/>
          <a:ext cx="11216639" cy="5562145"/>
        </p:xfrm>
        <a:graphic>
          <a:graphicData uri="http://schemas.openxmlformats.org/drawingml/2006/table">
            <a:tbl>
              <a:tblPr/>
              <a:tblGrid>
                <a:gridCol w="7811588">
                  <a:extLst>
                    <a:ext uri="{9D8B030D-6E8A-4147-A177-3AD203B41FA5}">
                      <a16:colId xmlns:a16="http://schemas.microsoft.com/office/drawing/2014/main" val="213947716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527398799"/>
                    </a:ext>
                  </a:extLst>
                </a:gridCol>
                <a:gridCol w="1027612">
                  <a:extLst>
                    <a:ext uri="{9D8B030D-6E8A-4147-A177-3AD203B41FA5}">
                      <a16:colId xmlns:a16="http://schemas.microsoft.com/office/drawing/2014/main" val="3434424236"/>
                    </a:ext>
                  </a:extLst>
                </a:gridCol>
                <a:gridCol w="1201782">
                  <a:extLst>
                    <a:ext uri="{9D8B030D-6E8A-4147-A177-3AD203B41FA5}">
                      <a16:colId xmlns:a16="http://schemas.microsoft.com/office/drawing/2014/main" val="4068187291"/>
                    </a:ext>
                  </a:extLst>
                </a:gridCol>
              </a:tblGrid>
              <a:tr h="20276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Цель субсидии</a:t>
                      </a: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Всего, тыс. руб.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т.ч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361859"/>
                  </a:ext>
                </a:extLst>
              </a:tr>
              <a:tr h="1098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краевого бюджета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средства местного бюджета (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софинанси-рование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902378"/>
                  </a:ext>
                </a:extLst>
              </a:tr>
              <a:tr h="108985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Единовременная материальная помощь гражданам, пострадавшим в результате чрезвычайных ситуаций;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разработка сметной документации, проведение демонтажных работ, МКД по ул. Коммунистическая, 20/1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59 458,0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59 451,9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107494"/>
                  </a:ext>
                </a:extLst>
              </a:tr>
              <a:tr h="55548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Благоустройство детских и спортивных площадок на территории города;</a:t>
                      </a:r>
                      <a:b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укрепление материально-технической базы учреждений культуры города Ейска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2 330,0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2 330,0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063587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на выравнивание бюджетной обеспеченности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24 073,4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24 073,4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39568"/>
                  </a:ext>
                </a:extLst>
              </a:tr>
              <a:tr h="18275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на поддержку мер по обеспечению сбалансированности бюджетов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903 680,2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903 680,2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761832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 на выполнение переданных полномочий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742,2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742,2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455436"/>
                  </a:ext>
                </a:extLst>
              </a:tr>
              <a:tr h="54915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Иные межбюджетные трансферты из бюджета муниципального образования Ейский район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32 824,9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32 824,9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2613013"/>
                  </a:ext>
                </a:extLst>
              </a:tr>
              <a:tr h="80151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Межбюджетные трансферты из бюджета муниципального образования Ейский район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285497"/>
                  </a:ext>
                </a:extLst>
              </a:tr>
              <a:tr h="278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ВСЕГО: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1 232 955,4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1 222 323,4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10 632,0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4144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04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9CED5-394C-26C8-46FB-6D33B2C3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8281"/>
          </a:xfrm>
        </p:spPr>
        <p:txBody>
          <a:bodyPr>
            <a:noAutofit/>
          </a:bodyPr>
          <a:lstStyle/>
          <a:p>
            <a:pPr algn="ctr"/>
            <a:r>
              <a:rPr lang="ru-RU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9B67EFB-1522-CA06-9115-407A089DB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196970"/>
              </p:ext>
            </p:extLst>
          </p:nvPr>
        </p:nvGraphicFramePr>
        <p:xfrm>
          <a:off x="1141413" y="1185863"/>
          <a:ext cx="9906000" cy="5537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289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EC192F-6F3C-5CED-8E88-93AB7DAA6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17158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64BBF8E-2E58-710C-C435-3EF95B8863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327938"/>
              </p:ext>
            </p:extLst>
          </p:nvPr>
        </p:nvGraphicFramePr>
        <p:xfrm>
          <a:off x="1141413" y="1177925"/>
          <a:ext cx="9906000" cy="5148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212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2249</TotalTime>
  <Words>1369</Words>
  <Application>Microsoft Office PowerPoint</Application>
  <PresentationFormat>Широкоэкранный</PresentationFormat>
  <Paragraphs>225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Book Antiqua</vt:lpstr>
      <vt:lpstr>Palatino Linotype</vt:lpstr>
      <vt:lpstr>Times New Roman</vt:lpstr>
      <vt:lpstr>Tw Cen MT</vt:lpstr>
      <vt:lpstr>Контур</vt:lpstr>
      <vt:lpstr>Отчёт об исполнении бюджета ейского городского поселения ейского района  за 2023 год</vt:lpstr>
      <vt:lpstr>Основные показатели бюджета за 2023 год</vt:lpstr>
      <vt:lpstr>Собственные доходы</vt:lpstr>
      <vt:lpstr>Структура собственных  доходов</vt:lpstr>
      <vt:lpstr>Безвозмездные поступления В 2023 году безвозмездные поступления из бюджетов вышестоящего уровня составили 1 222,4 миллиона рублей, или 69,3% от общего объёма доходов</vt:lpstr>
      <vt:lpstr>Безвозмездные поступления</vt:lpstr>
      <vt:lpstr>Безвозмездные поступления</vt:lpstr>
      <vt:lpstr>РАСХОДЫ</vt:lpstr>
      <vt:lpstr>Жилищно-коммунальное хозяйство</vt:lpstr>
      <vt:lpstr>Жилищное  хозяйство</vt:lpstr>
      <vt:lpstr>Коммунальное хозяйство</vt:lpstr>
      <vt:lpstr>благоустройство</vt:lpstr>
      <vt:lpstr>Культура и молодёжная политика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ейского городского поселения ейского района  за 2022 год</dc:title>
  <dc:creator>Windows User</dc:creator>
  <cp:lastModifiedBy>User9</cp:lastModifiedBy>
  <cp:revision>44</cp:revision>
  <cp:lastPrinted>2024-04-22T14:17:02Z</cp:lastPrinted>
  <dcterms:created xsi:type="dcterms:W3CDTF">2023-04-23T11:15:52Z</dcterms:created>
  <dcterms:modified xsi:type="dcterms:W3CDTF">2024-04-24T07:58:09Z</dcterms:modified>
</cp:coreProperties>
</file>